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79" r:id="rId9"/>
    <p:sldId id="280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6" r:id="rId20"/>
    <p:sldId id="285" r:id="rId21"/>
    <p:sldId id="277" r:id="rId22"/>
    <p:sldId id="282" r:id="rId23"/>
    <p:sldId id="283" r:id="rId24"/>
    <p:sldId id="28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91" autoAdjust="0"/>
    <p:restoredTop sz="86441" autoAdjust="0"/>
  </p:normalViewPr>
  <p:slideViewPr>
    <p:cSldViewPr snapToGrid="0">
      <p:cViewPr varScale="1">
        <p:scale>
          <a:sx n="69" d="100"/>
          <a:sy n="69" d="100"/>
        </p:scale>
        <p:origin x="892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94099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0946ED-5436-4A10-88FA-C66676F5F54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740350A-764B-49FA-B661-C403B9D51BE5}">
      <dgm:prSet phldrT="[Texte]"/>
      <dgm:spPr/>
      <dgm:t>
        <a:bodyPr/>
        <a:lstStyle/>
        <a:p>
          <a:r>
            <a:rPr lang="fr-FR" dirty="0"/>
            <a:t>FTPS</a:t>
          </a:r>
        </a:p>
      </dgm:t>
    </dgm:pt>
    <dgm:pt modelId="{4B1F1ABA-D13C-40E3-B913-316FCB0DB03D}" type="parTrans" cxnId="{2A81941E-9801-46F4-9B74-6C0944180097}">
      <dgm:prSet/>
      <dgm:spPr/>
      <dgm:t>
        <a:bodyPr/>
        <a:lstStyle/>
        <a:p>
          <a:endParaRPr lang="fr-FR"/>
        </a:p>
      </dgm:t>
    </dgm:pt>
    <dgm:pt modelId="{64B7D4F6-E20A-4C2D-B0EC-978BD3456BFD}" type="sibTrans" cxnId="{2A81941E-9801-46F4-9B74-6C0944180097}">
      <dgm:prSet/>
      <dgm:spPr/>
      <dgm:t>
        <a:bodyPr/>
        <a:lstStyle/>
        <a:p>
          <a:endParaRPr lang="fr-FR"/>
        </a:p>
      </dgm:t>
    </dgm:pt>
    <dgm:pt modelId="{912C8048-9DE5-4021-A7B1-269FF7E5FC12}">
      <dgm:prSet phldrT="[Texte]"/>
      <dgm:spPr/>
      <dgm:t>
        <a:bodyPr/>
        <a:lstStyle/>
        <a:p>
          <a:r>
            <a:rPr lang="fr-FR" dirty="0"/>
            <a:t>SFTP</a:t>
          </a:r>
        </a:p>
      </dgm:t>
    </dgm:pt>
    <dgm:pt modelId="{E255728B-96CF-4F0D-9FC7-65A73EA7DEBE}" type="parTrans" cxnId="{4734B12E-B904-4972-979E-F738C54F3460}">
      <dgm:prSet/>
      <dgm:spPr/>
      <dgm:t>
        <a:bodyPr/>
        <a:lstStyle/>
        <a:p>
          <a:endParaRPr lang="fr-FR"/>
        </a:p>
      </dgm:t>
    </dgm:pt>
    <dgm:pt modelId="{7A6CB1F5-F4DA-4E22-BD06-633DDC27F700}" type="sibTrans" cxnId="{4734B12E-B904-4972-979E-F738C54F3460}">
      <dgm:prSet/>
      <dgm:spPr/>
      <dgm:t>
        <a:bodyPr/>
        <a:lstStyle/>
        <a:p>
          <a:endParaRPr lang="fr-FR"/>
        </a:p>
      </dgm:t>
    </dgm:pt>
    <dgm:pt modelId="{52104BF6-2A26-4137-8A56-63A3464CC9BA}">
      <dgm:prSet phldrT="[Texte]"/>
      <dgm:spPr/>
      <dgm:t>
        <a:bodyPr/>
        <a:lstStyle/>
        <a:p>
          <a:r>
            <a:rPr lang="fr-FR" dirty="0"/>
            <a:t>SCP</a:t>
          </a:r>
        </a:p>
      </dgm:t>
    </dgm:pt>
    <dgm:pt modelId="{DF58D92F-1C08-490A-9D52-B83B3CB2B50C}" type="parTrans" cxnId="{5A1D8A7D-982B-4251-A68D-59E74104B2E9}">
      <dgm:prSet/>
      <dgm:spPr/>
      <dgm:t>
        <a:bodyPr/>
        <a:lstStyle/>
        <a:p>
          <a:endParaRPr lang="fr-FR"/>
        </a:p>
      </dgm:t>
    </dgm:pt>
    <dgm:pt modelId="{8E21AA05-C41B-4EE4-A5C0-1AC3847E23CA}" type="sibTrans" cxnId="{5A1D8A7D-982B-4251-A68D-59E74104B2E9}">
      <dgm:prSet/>
      <dgm:spPr/>
      <dgm:t>
        <a:bodyPr/>
        <a:lstStyle/>
        <a:p>
          <a:endParaRPr lang="fr-FR"/>
        </a:p>
      </dgm:t>
    </dgm:pt>
    <dgm:pt modelId="{BDA174F0-F4F4-4217-AF69-D84CCA88EB4A}">
      <dgm:prSet/>
      <dgm:spPr/>
      <dgm:t>
        <a:bodyPr/>
        <a:lstStyle/>
        <a:p>
          <a:r>
            <a:rPr lang="fr-FR" dirty="0"/>
            <a:t>FTP over TLS </a:t>
          </a:r>
        </a:p>
      </dgm:t>
    </dgm:pt>
    <dgm:pt modelId="{4C73154D-B8B0-4B0A-A79F-B3DC2A967A67}" type="parTrans" cxnId="{7A6C95DE-5B76-4656-8D1F-841CD9A7AAF2}">
      <dgm:prSet/>
      <dgm:spPr/>
      <dgm:t>
        <a:bodyPr/>
        <a:lstStyle/>
        <a:p>
          <a:endParaRPr lang="fr-FR"/>
        </a:p>
      </dgm:t>
    </dgm:pt>
    <dgm:pt modelId="{FE5A695F-7005-4220-AF73-EE975990A122}" type="sibTrans" cxnId="{7A6C95DE-5B76-4656-8D1F-841CD9A7AAF2}">
      <dgm:prSet/>
      <dgm:spPr/>
      <dgm:t>
        <a:bodyPr/>
        <a:lstStyle/>
        <a:p>
          <a:endParaRPr lang="fr-FR"/>
        </a:p>
      </dgm:t>
    </dgm:pt>
    <dgm:pt modelId="{14C12990-3417-4139-8803-24C2130DECED}">
      <dgm:prSet/>
      <dgm:spPr/>
      <dgm:t>
        <a:bodyPr/>
        <a:lstStyle/>
        <a:p>
          <a:endParaRPr lang="fr-FR"/>
        </a:p>
      </dgm:t>
    </dgm:pt>
    <dgm:pt modelId="{7BEE266B-BCE9-4D35-957F-34255C63B62B}" type="parTrans" cxnId="{6F5EFE12-60E6-4E72-8B7C-E9EAC6EE3C8D}">
      <dgm:prSet/>
      <dgm:spPr/>
      <dgm:t>
        <a:bodyPr/>
        <a:lstStyle/>
        <a:p>
          <a:endParaRPr lang="fr-FR"/>
        </a:p>
      </dgm:t>
    </dgm:pt>
    <dgm:pt modelId="{B83901E3-5A5A-42B5-AEDA-0C08E92661CA}" type="sibTrans" cxnId="{6F5EFE12-60E6-4E72-8B7C-E9EAC6EE3C8D}">
      <dgm:prSet/>
      <dgm:spPr/>
      <dgm:t>
        <a:bodyPr/>
        <a:lstStyle/>
        <a:p>
          <a:endParaRPr lang="fr-FR"/>
        </a:p>
      </dgm:t>
    </dgm:pt>
    <dgm:pt modelId="{4224034D-7F7B-455E-AB22-F86353E59C55}">
      <dgm:prSet/>
      <dgm:spPr/>
      <dgm:t>
        <a:bodyPr/>
        <a:lstStyle/>
        <a:p>
          <a:r>
            <a:rPr lang="fr-FR" dirty="0"/>
            <a:t> SSH File Transfer Protocol</a:t>
          </a:r>
        </a:p>
      </dgm:t>
    </dgm:pt>
    <dgm:pt modelId="{A74701CB-DE18-4B7B-AF57-4ADBEB2233C7}" type="parTrans" cxnId="{56013839-A4EF-40C4-8DFD-C10435434F90}">
      <dgm:prSet/>
      <dgm:spPr/>
      <dgm:t>
        <a:bodyPr/>
        <a:lstStyle/>
        <a:p>
          <a:endParaRPr lang="fr-FR"/>
        </a:p>
      </dgm:t>
    </dgm:pt>
    <dgm:pt modelId="{E6190DC1-39F9-4461-8B68-F7598CE3E224}" type="sibTrans" cxnId="{56013839-A4EF-40C4-8DFD-C10435434F90}">
      <dgm:prSet/>
      <dgm:spPr/>
      <dgm:t>
        <a:bodyPr/>
        <a:lstStyle/>
        <a:p>
          <a:endParaRPr lang="fr-FR"/>
        </a:p>
      </dgm:t>
    </dgm:pt>
    <dgm:pt modelId="{C6A05F59-C2DB-43F4-8532-5BB7072CD8DC}">
      <dgm:prSet/>
      <dgm:spPr/>
      <dgm:t>
        <a:bodyPr/>
        <a:lstStyle/>
        <a:p>
          <a:endParaRPr lang="fr-FR" dirty="0"/>
        </a:p>
      </dgm:t>
    </dgm:pt>
    <dgm:pt modelId="{EA79D841-68A5-4C03-8207-C908626895E4}" type="parTrans" cxnId="{A0CE4FDD-CAFD-46B5-8BD1-CAD022247ADA}">
      <dgm:prSet/>
      <dgm:spPr/>
      <dgm:t>
        <a:bodyPr/>
        <a:lstStyle/>
        <a:p>
          <a:endParaRPr lang="fr-FR"/>
        </a:p>
      </dgm:t>
    </dgm:pt>
    <dgm:pt modelId="{3E5E0689-ADD8-4862-9AC0-0EF8D2FD67CB}" type="sibTrans" cxnId="{A0CE4FDD-CAFD-46B5-8BD1-CAD022247ADA}">
      <dgm:prSet/>
      <dgm:spPr/>
      <dgm:t>
        <a:bodyPr/>
        <a:lstStyle/>
        <a:p>
          <a:endParaRPr lang="fr-FR"/>
        </a:p>
      </dgm:t>
    </dgm:pt>
    <dgm:pt modelId="{6DC0C537-F846-46B4-AF38-DCEA9A7674B9}">
      <dgm:prSet/>
      <dgm:spPr/>
      <dgm:t>
        <a:bodyPr/>
        <a:lstStyle/>
        <a:p>
          <a:r>
            <a:rPr lang="fr-FR" dirty="0"/>
            <a:t>Secure Copy Protocol</a:t>
          </a:r>
        </a:p>
      </dgm:t>
    </dgm:pt>
    <dgm:pt modelId="{7C0802D3-9E17-4F3B-8E39-3F23D0867CA9}" type="parTrans" cxnId="{5B0717BE-571F-4F9F-A724-6B44CB8C6A3A}">
      <dgm:prSet/>
      <dgm:spPr/>
      <dgm:t>
        <a:bodyPr/>
        <a:lstStyle/>
        <a:p>
          <a:endParaRPr lang="fr-FR"/>
        </a:p>
      </dgm:t>
    </dgm:pt>
    <dgm:pt modelId="{947181FB-EF7D-4102-B4FA-D7AC0FE7D393}" type="sibTrans" cxnId="{5B0717BE-571F-4F9F-A724-6B44CB8C6A3A}">
      <dgm:prSet/>
      <dgm:spPr/>
      <dgm:t>
        <a:bodyPr/>
        <a:lstStyle/>
        <a:p>
          <a:endParaRPr lang="fr-FR"/>
        </a:p>
      </dgm:t>
    </dgm:pt>
    <dgm:pt modelId="{76F07EDA-5017-42CD-8DCE-6EE11120D3BE}">
      <dgm:prSet phldrT="[Texte]"/>
      <dgm:spPr/>
      <dgm:t>
        <a:bodyPr/>
        <a:lstStyle/>
        <a:p>
          <a:r>
            <a:rPr lang="fr-FR" b="0" i="0" u="none" dirty="0"/>
            <a:t>C’est un protocole de communication destiné à l'échange informatique de fichiers sur un réseau TCP/IP</a:t>
          </a:r>
          <a:endParaRPr lang="fr-FR" dirty="0"/>
        </a:p>
      </dgm:t>
    </dgm:pt>
    <dgm:pt modelId="{7537F34D-8A11-4ED0-A078-49E6874FC103}" type="parTrans" cxnId="{3F1B1BDA-3AD4-45CC-BA5A-3748E717A568}">
      <dgm:prSet/>
      <dgm:spPr/>
      <dgm:t>
        <a:bodyPr/>
        <a:lstStyle/>
        <a:p>
          <a:endParaRPr lang="fr-FR"/>
        </a:p>
      </dgm:t>
    </dgm:pt>
    <dgm:pt modelId="{43F83530-E7F8-4FB3-BF9E-1979969012FC}" type="sibTrans" cxnId="{3F1B1BDA-3AD4-45CC-BA5A-3748E717A568}">
      <dgm:prSet/>
      <dgm:spPr/>
      <dgm:t>
        <a:bodyPr/>
        <a:lstStyle/>
        <a:p>
          <a:endParaRPr lang="fr-FR"/>
        </a:p>
      </dgm:t>
    </dgm:pt>
    <dgm:pt modelId="{B4A91284-E9EB-4B45-B2CD-1CE81161659D}">
      <dgm:prSet phldrT="[Texte]"/>
      <dgm:spPr/>
      <dgm:t>
        <a:bodyPr/>
        <a:lstStyle/>
        <a:p>
          <a:r>
            <a:rPr lang="fr-FR" b="0" i="0" u="none" dirty="0"/>
            <a:t>C’est un protocole qui permet de transférer des fichiers par une connexion sécurisée utilisant le protocole SSH</a:t>
          </a:r>
          <a:endParaRPr lang="fr-FR" dirty="0"/>
        </a:p>
      </dgm:t>
    </dgm:pt>
    <dgm:pt modelId="{B07E9F15-90DA-4899-8C42-D83C66043AA1}" type="parTrans" cxnId="{64083218-F8AE-4955-BB28-CBB2CDB49A66}">
      <dgm:prSet/>
      <dgm:spPr/>
      <dgm:t>
        <a:bodyPr/>
        <a:lstStyle/>
        <a:p>
          <a:endParaRPr lang="fr-FR"/>
        </a:p>
      </dgm:t>
    </dgm:pt>
    <dgm:pt modelId="{7C2E30A6-3D6E-45D6-A2E5-4821938B362A}" type="sibTrans" cxnId="{64083218-F8AE-4955-BB28-CBB2CDB49A66}">
      <dgm:prSet/>
      <dgm:spPr/>
      <dgm:t>
        <a:bodyPr/>
        <a:lstStyle/>
        <a:p>
          <a:endParaRPr lang="fr-FR"/>
        </a:p>
      </dgm:t>
    </dgm:pt>
    <dgm:pt modelId="{AA88AA34-E6F5-4697-BD35-DECEF104826C}">
      <dgm:prSet phldrT="[Texte]"/>
      <dgm:spPr/>
      <dgm:t>
        <a:bodyPr/>
        <a:lstStyle/>
        <a:p>
          <a:r>
            <a:rPr lang="fr-FR" b="0" i="0" u="none" dirty="0"/>
            <a:t>C’est un protocole qui désigne un transfert sécurisé de fichiers entre deux ordinateurs utilisant le </a:t>
          </a:r>
          <a:r>
            <a:rPr lang="fr-FR" b="1" i="0" u="none" dirty="0"/>
            <a:t>protocole</a:t>
          </a:r>
          <a:r>
            <a:rPr lang="fr-FR" b="0" i="0" u="none" dirty="0"/>
            <a:t> de communication SSH.</a:t>
          </a:r>
          <a:endParaRPr lang="fr-FR" dirty="0"/>
        </a:p>
      </dgm:t>
    </dgm:pt>
    <dgm:pt modelId="{1F2A62D3-9969-49EB-A9AA-4642D2DAB8D1}" type="parTrans" cxnId="{C656F3B2-E60A-479A-8289-5FD7DDFAE536}">
      <dgm:prSet/>
      <dgm:spPr/>
      <dgm:t>
        <a:bodyPr/>
        <a:lstStyle/>
        <a:p>
          <a:endParaRPr lang="fr-FR"/>
        </a:p>
      </dgm:t>
    </dgm:pt>
    <dgm:pt modelId="{04702B3D-BAAA-4BB6-A45E-C6211DA744F7}" type="sibTrans" cxnId="{C656F3B2-E60A-479A-8289-5FD7DDFAE536}">
      <dgm:prSet/>
      <dgm:spPr/>
      <dgm:t>
        <a:bodyPr/>
        <a:lstStyle/>
        <a:p>
          <a:endParaRPr lang="fr-FR"/>
        </a:p>
      </dgm:t>
    </dgm:pt>
    <dgm:pt modelId="{6B80D3A5-FE73-4D22-820C-A82C492C7F3A}" type="pres">
      <dgm:prSet presAssocID="{8E0946ED-5436-4A10-88FA-C66676F5F54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12325EC-9A51-41F5-836C-720F4935C5B6}" type="pres">
      <dgm:prSet presAssocID="{6740350A-764B-49FA-B661-C403B9D51BE5}" presName="parentLin" presStyleCnt="0"/>
      <dgm:spPr/>
    </dgm:pt>
    <dgm:pt modelId="{4250F9C2-5485-473D-B60B-EDD068E990DC}" type="pres">
      <dgm:prSet presAssocID="{6740350A-764B-49FA-B661-C403B9D51BE5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99732AAF-B09A-42C5-9942-06496CF7B2E8}" type="pres">
      <dgm:prSet presAssocID="{6740350A-764B-49FA-B661-C403B9D51BE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D8B328-ED2A-4D1E-95E5-B019A22C72B3}" type="pres">
      <dgm:prSet presAssocID="{6740350A-764B-49FA-B661-C403B9D51BE5}" presName="negativeSpace" presStyleCnt="0"/>
      <dgm:spPr/>
    </dgm:pt>
    <dgm:pt modelId="{A539FC37-A59F-4DAC-A0D8-9CD88FF0ABA7}" type="pres">
      <dgm:prSet presAssocID="{6740350A-764B-49FA-B661-C403B9D51BE5}" presName="childText" presStyleLbl="conFgAcc1" presStyleIdx="0" presStyleCnt="3" custScaleX="96505" custScaleY="10695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C7C6F78-F996-4798-A749-5FF2E84418C1}" type="pres">
      <dgm:prSet presAssocID="{64B7D4F6-E20A-4C2D-B0EC-978BD3456BFD}" presName="spaceBetweenRectangles" presStyleCnt="0"/>
      <dgm:spPr/>
    </dgm:pt>
    <dgm:pt modelId="{D5E5BB9F-5A74-43C3-ADC8-E163C06FBBAA}" type="pres">
      <dgm:prSet presAssocID="{912C8048-9DE5-4021-A7B1-269FF7E5FC12}" presName="parentLin" presStyleCnt="0"/>
      <dgm:spPr/>
    </dgm:pt>
    <dgm:pt modelId="{5B062448-5AA2-476C-B50F-00B469A2A587}" type="pres">
      <dgm:prSet presAssocID="{912C8048-9DE5-4021-A7B1-269FF7E5FC12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26ABED37-BF33-4C67-8C36-75B3513218E2}" type="pres">
      <dgm:prSet presAssocID="{912C8048-9DE5-4021-A7B1-269FF7E5FC1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05A7C40-490A-41B4-BF96-B873F189E8DC}" type="pres">
      <dgm:prSet presAssocID="{912C8048-9DE5-4021-A7B1-269FF7E5FC12}" presName="negativeSpace" presStyleCnt="0"/>
      <dgm:spPr/>
    </dgm:pt>
    <dgm:pt modelId="{F4E3D921-805F-4DFD-8388-E4ECBDC7C41A}" type="pres">
      <dgm:prSet presAssocID="{912C8048-9DE5-4021-A7B1-269FF7E5FC1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6602C95-DF43-4289-9A1B-B7AC3B062663}" type="pres">
      <dgm:prSet presAssocID="{7A6CB1F5-F4DA-4E22-BD06-633DDC27F700}" presName="spaceBetweenRectangles" presStyleCnt="0"/>
      <dgm:spPr/>
    </dgm:pt>
    <dgm:pt modelId="{8DF1DCBF-7CB4-4379-8B23-8F2B18D01A6B}" type="pres">
      <dgm:prSet presAssocID="{52104BF6-2A26-4137-8A56-63A3464CC9BA}" presName="parentLin" presStyleCnt="0"/>
      <dgm:spPr/>
    </dgm:pt>
    <dgm:pt modelId="{B73E7AE5-E1D7-40A2-86A5-9DCC4723D49B}" type="pres">
      <dgm:prSet presAssocID="{52104BF6-2A26-4137-8A56-63A3464CC9BA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4940632F-DA5F-46A1-9DD7-EA62E771B8F8}" type="pres">
      <dgm:prSet presAssocID="{52104BF6-2A26-4137-8A56-63A3464CC9B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FD0D39-F8FC-413D-B142-3FBADD9AAAF0}" type="pres">
      <dgm:prSet presAssocID="{52104BF6-2A26-4137-8A56-63A3464CC9BA}" presName="negativeSpace" presStyleCnt="0"/>
      <dgm:spPr/>
    </dgm:pt>
    <dgm:pt modelId="{DF6A26B2-E309-43EB-BEDE-8DD90E017D32}" type="pres">
      <dgm:prSet presAssocID="{52104BF6-2A26-4137-8A56-63A3464CC9BA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6013839-A4EF-40C4-8DFD-C10435434F90}" srcId="{912C8048-9DE5-4021-A7B1-269FF7E5FC12}" destId="{4224034D-7F7B-455E-AB22-F86353E59C55}" srcOrd="0" destOrd="0" parTransId="{A74701CB-DE18-4B7B-AF57-4ADBEB2233C7}" sibTransId="{E6190DC1-39F9-4461-8B68-F7598CE3E224}"/>
    <dgm:cxn modelId="{3F1B1BDA-3AD4-45CC-BA5A-3748E717A568}" srcId="{6740350A-764B-49FA-B661-C403B9D51BE5}" destId="{76F07EDA-5017-42CD-8DCE-6EE11120D3BE}" srcOrd="1" destOrd="0" parTransId="{7537F34D-8A11-4ED0-A078-49E6874FC103}" sibTransId="{43F83530-E7F8-4FB3-BF9E-1979969012FC}"/>
    <dgm:cxn modelId="{161D6032-601D-4FB0-AF90-6327DC3F1581}" type="presOf" srcId="{52104BF6-2A26-4137-8A56-63A3464CC9BA}" destId="{B73E7AE5-E1D7-40A2-86A5-9DCC4723D49B}" srcOrd="0" destOrd="0" presId="urn:microsoft.com/office/officeart/2005/8/layout/list1"/>
    <dgm:cxn modelId="{4734B12E-B904-4972-979E-F738C54F3460}" srcId="{8E0946ED-5436-4A10-88FA-C66676F5F54A}" destId="{912C8048-9DE5-4021-A7B1-269FF7E5FC12}" srcOrd="1" destOrd="0" parTransId="{E255728B-96CF-4F0D-9FC7-65A73EA7DEBE}" sibTransId="{7A6CB1F5-F4DA-4E22-BD06-633DDC27F700}"/>
    <dgm:cxn modelId="{C656F3B2-E60A-479A-8289-5FD7DDFAE536}" srcId="{52104BF6-2A26-4137-8A56-63A3464CC9BA}" destId="{AA88AA34-E6F5-4697-BD35-DECEF104826C}" srcOrd="1" destOrd="0" parTransId="{1F2A62D3-9969-49EB-A9AA-4642D2DAB8D1}" sibTransId="{04702B3D-BAAA-4BB6-A45E-C6211DA744F7}"/>
    <dgm:cxn modelId="{32448274-1082-4D21-952C-8F1230ACE1FE}" type="presOf" srcId="{B4A91284-E9EB-4B45-B2CD-1CE81161659D}" destId="{F4E3D921-805F-4DFD-8388-E4ECBDC7C41A}" srcOrd="0" destOrd="1" presId="urn:microsoft.com/office/officeart/2005/8/layout/list1"/>
    <dgm:cxn modelId="{5A1D8A7D-982B-4251-A68D-59E74104B2E9}" srcId="{8E0946ED-5436-4A10-88FA-C66676F5F54A}" destId="{52104BF6-2A26-4137-8A56-63A3464CC9BA}" srcOrd="2" destOrd="0" parTransId="{DF58D92F-1C08-490A-9D52-B83B3CB2B50C}" sibTransId="{8E21AA05-C41B-4EE4-A5C0-1AC3847E23CA}"/>
    <dgm:cxn modelId="{81FD14D1-367A-48F2-8ABC-297F7316B227}" type="presOf" srcId="{BDA174F0-F4F4-4217-AF69-D84CCA88EB4A}" destId="{A539FC37-A59F-4DAC-A0D8-9CD88FF0ABA7}" srcOrd="0" destOrd="0" presId="urn:microsoft.com/office/officeart/2005/8/layout/list1"/>
    <dgm:cxn modelId="{C790EF7C-3C92-4E06-9612-131EA6F16953}" type="presOf" srcId="{14C12990-3417-4139-8803-24C2130DECED}" destId="{A539FC37-A59F-4DAC-A0D8-9CD88FF0ABA7}" srcOrd="0" destOrd="2" presId="urn:microsoft.com/office/officeart/2005/8/layout/list1"/>
    <dgm:cxn modelId="{5B0717BE-571F-4F9F-A724-6B44CB8C6A3A}" srcId="{52104BF6-2A26-4137-8A56-63A3464CC9BA}" destId="{6DC0C537-F846-46B4-AF38-DCEA9A7674B9}" srcOrd="0" destOrd="0" parTransId="{7C0802D3-9E17-4F3B-8E39-3F23D0867CA9}" sibTransId="{947181FB-EF7D-4102-B4FA-D7AC0FE7D393}"/>
    <dgm:cxn modelId="{B72339C3-0AEC-4FB5-892D-B60C8F69CFA2}" type="presOf" srcId="{912C8048-9DE5-4021-A7B1-269FF7E5FC12}" destId="{26ABED37-BF33-4C67-8C36-75B3513218E2}" srcOrd="1" destOrd="0" presId="urn:microsoft.com/office/officeart/2005/8/layout/list1"/>
    <dgm:cxn modelId="{A0CE4FDD-CAFD-46B5-8BD1-CAD022247ADA}" srcId="{912C8048-9DE5-4021-A7B1-269FF7E5FC12}" destId="{C6A05F59-C2DB-43F4-8532-5BB7072CD8DC}" srcOrd="2" destOrd="0" parTransId="{EA79D841-68A5-4C03-8207-C908626895E4}" sibTransId="{3E5E0689-ADD8-4862-9AC0-0EF8D2FD67CB}"/>
    <dgm:cxn modelId="{FB47F970-7194-4CA5-A022-BC275EBB5B3D}" type="presOf" srcId="{C6A05F59-C2DB-43F4-8532-5BB7072CD8DC}" destId="{F4E3D921-805F-4DFD-8388-E4ECBDC7C41A}" srcOrd="0" destOrd="2" presId="urn:microsoft.com/office/officeart/2005/8/layout/list1"/>
    <dgm:cxn modelId="{7A6C95DE-5B76-4656-8D1F-841CD9A7AAF2}" srcId="{6740350A-764B-49FA-B661-C403B9D51BE5}" destId="{BDA174F0-F4F4-4217-AF69-D84CCA88EB4A}" srcOrd="0" destOrd="0" parTransId="{4C73154D-B8B0-4B0A-A79F-B3DC2A967A67}" sibTransId="{FE5A695F-7005-4220-AF73-EE975990A122}"/>
    <dgm:cxn modelId="{209BC21F-97B9-4B42-BA05-48A0B3F67EA4}" type="presOf" srcId="{8E0946ED-5436-4A10-88FA-C66676F5F54A}" destId="{6B80D3A5-FE73-4D22-820C-A82C492C7F3A}" srcOrd="0" destOrd="0" presId="urn:microsoft.com/office/officeart/2005/8/layout/list1"/>
    <dgm:cxn modelId="{F1D2DBE6-D9C2-437A-B4BD-2B4F26BB9BD8}" type="presOf" srcId="{6DC0C537-F846-46B4-AF38-DCEA9A7674B9}" destId="{DF6A26B2-E309-43EB-BEDE-8DD90E017D32}" srcOrd="0" destOrd="0" presId="urn:microsoft.com/office/officeart/2005/8/layout/list1"/>
    <dgm:cxn modelId="{64083218-F8AE-4955-BB28-CBB2CDB49A66}" srcId="{912C8048-9DE5-4021-A7B1-269FF7E5FC12}" destId="{B4A91284-E9EB-4B45-B2CD-1CE81161659D}" srcOrd="1" destOrd="0" parTransId="{B07E9F15-90DA-4899-8C42-D83C66043AA1}" sibTransId="{7C2E30A6-3D6E-45D6-A2E5-4821938B362A}"/>
    <dgm:cxn modelId="{A05DD311-6C6B-4900-B3A0-AFD073CAEA04}" type="presOf" srcId="{4224034D-7F7B-455E-AB22-F86353E59C55}" destId="{F4E3D921-805F-4DFD-8388-E4ECBDC7C41A}" srcOrd="0" destOrd="0" presId="urn:microsoft.com/office/officeart/2005/8/layout/list1"/>
    <dgm:cxn modelId="{39CF4998-92D0-4749-89DC-7255DA27F2E9}" type="presOf" srcId="{6740350A-764B-49FA-B661-C403B9D51BE5}" destId="{4250F9C2-5485-473D-B60B-EDD068E990DC}" srcOrd="0" destOrd="0" presId="urn:microsoft.com/office/officeart/2005/8/layout/list1"/>
    <dgm:cxn modelId="{FE9C5126-F828-417B-8AF4-3C765FA9AC13}" type="presOf" srcId="{6740350A-764B-49FA-B661-C403B9D51BE5}" destId="{99732AAF-B09A-42C5-9942-06496CF7B2E8}" srcOrd="1" destOrd="0" presId="urn:microsoft.com/office/officeart/2005/8/layout/list1"/>
    <dgm:cxn modelId="{8800CC90-165C-491D-845D-B7B5F1946A07}" type="presOf" srcId="{AA88AA34-E6F5-4697-BD35-DECEF104826C}" destId="{DF6A26B2-E309-43EB-BEDE-8DD90E017D32}" srcOrd="0" destOrd="1" presId="urn:microsoft.com/office/officeart/2005/8/layout/list1"/>
    <dgm:cxn modelId="{5B0D3607-2BF7-48C9-ACE8-E668D03DD645}" type="presOf" srcId="{912C8048-9DE5-4021-A7B1-269FF7E5FC12}" destId="{5B062448-5AA2-476C-B50F-00B469A2A587}" srcOrd="0" destOrd="0" presId="urn:microsoft.com/office/officeart/2005/8/layout/list1"/>
    <dgm:cxn modelId="{6F5EFE12-60E6-4E72-8B7C-E9EAC6EE3C8D}" srcId="{6740350A-764B-49FA-B661-C403B9D51BE5}" destId="{14C12990-3417-4139-8803-24C2130DECED}" srcOrd="2" destOrd="0" parTransId="{7BEE266B-BCE9-4D35-957F-34255C63B62B}" sibTransId="{B83901E3-5A5A-42B5-AEDA-0C08E92661CA}"/>
    <dgm:cxn modelId="{C2393CB4-FB0B-4D1C-A456-1C2E1A74C7DC}" type="presOf" srcId="{76F07EDA-5017-42CD-8DCE-6EE11120D3BE}" destId="{A539FC37-A59F-4DAC-A0D8-9CD88FF0ABA7}" srcOrd="0" destOrd="1" presId="urn:microsoft.com/office/officeart/2005/8/layout/list1"/>
    <dgm:cxn modelId="{2A81941E-9801-46F4-9B74-6C0944180097}" srcId="{8E0946ED-5436-4A10-88FA-C66676F5F54A}" destId="{6740350A-764B-49FA-B661-C403B9D51BE5}" srcOrd="0" destOrd="0" parTransId="{4B1F1ABA-D13C-40E3-B913-316FCB0DB03D}" sibTransId="{64B7D4F6-E20A-4C2D-B0EC-978BD3456BFD}"/>
    <dgm:cxn modelId="{FA7832E7-E7C7-4E18-9CF4-1D703388BC12}" type="presOf" srcId="{52104BF6-2A26-4137-8A56-63A3464CC9BA}" destId="{4940632F-DA5F-46A1-9DD7-EA62E771B8F8}" srcOrd="1" destOrd="0" presId="urn:microsoft.com/office/officeart/2005/8/layout/list1"/>
    <dgm:cxn modelId="{0F862273-239B-4050-A992-3323CE29A1D0}" type="presParOf" srcId="{6B80D3A5-FE73-4D22-820C-A82C492C7F3A}" destId="{112325EC-9A51-41F5-836C-720F4935C5B6}" srcOrd="0" destOrd="0" presId="urn:microsoft.com/office/officeart/2005/8/layout/list1"/>
    <dgm:cxn modelId="{AFF5BFA4-9449-427B-9EBE-5C796E9094CF}" type="presParOf" srcId="{112325EC-9A51-41F5-836C-720F4935C5B6}" destId="{4250F9C2-5485-473D-B60B-EDD068E990DC}" srcOrd="0" destOrd="0" presId="urn:microsoft.com/office/officeart/2005/8/layout/list1"/>
    <dgm:cxn modelId="{0EFC8657-47AC-4C0B-8ED8-AB462AB42B86}" type="presParOf" srcId="{112325EC-9A51-41F5-836C-720F4935C5B6}" destId="{99732AAF-B09A-42C5-9942-06496CF7B2E8}" srcOrd="1" destOrd="0" presId="urn:microsoft.com/office/officeart/2005/8/layout/list1"/>
    <dgm:cxn modelId="{E7A3CDD2-F152-4D7D-9EE0-2A78464068F1}" type="presParOf" srcId="{6B80D3A5-FE73-4D22-820C-A82C492C7F3A}" destId="{B4D8B328-ED2A-4D1E-95E5-B019A22C72B3}" srcOrd="1" destOrd="0" presId="urn:microsoft.com/office/officeart/2005/8/layout/list1"/>
    <dgm:cxn modelId="{376C2676-3442-4051-AAA5-289AF798295A}" type="presParOf" srcId="{6B80D3A5-FE73-4D22-820C-A82C492C7F3A}" destId="{A539FC37-A59F-4DAC-A0D8-9CD88FF0ABA7}" srcOrd="2" destOrd="0" presId="urn:microsoft.com/office/officeart/2005/8/layout/list1"/>
    <dgm:cxn modelId="{B023D977-92E7-4CA4-8057-3131BBB70871}" type="presParOf" srcId="{6B80D3A5-FE73-4D22-820C-A82C492C7F3A}" destId="{CC7C6F78-F996-4798-A749-5FF2E84418C1}" srcOrd="3" destOrd="0" presId="urn:microsoft.com/office/officeart/2005/8/layout/list1"/>
    <dgm:cxn modelId="{4BE4311F-E12E-41DC-BE13-36D2843E2402}" type="presParOf" srcId="{6B80D3A5-FE73-4D22-820C-A82C492C7F3A}" destId="{D5E5BB9F-5A74-43C3-ADC8-E163C06FBBAA}" srcOrd="4" destOrd="0" presId="urn:microsoft.com/office/officeart/2005/8/layout/list1"/>
    <dgm:cxn modelId="{531C3976-7CE7-4B39-AA60-26ADC69CB7EB}" type="presParOf" srcId="{D5E5BB9F-5A74-43C3-ADC8-E163C06FBBAA}" destId="{5B062448-5AA2-476C-B50F-00B469A2A587}" srcOrd="0" destOrd="0" presId="urn:microsoft.com/office/officeart/2005/8/layout/list1"/>
    <dgm:cxn modelId="{75DF6D05-6632-4443-846E-20ECA7F1A2D3}" type="presParOf" srcId="{D5E5BB9F-5A74-43C3-ADC8-E163C06FBBAA}" destId="{26ABED37-BF33-4C67-8C36-75B3513218E2}" srcOrd="1" destOrd="0" presId="urn:microsoft.com/office/officeart/2005/8/layout/list1"/>
    <dgm:cxn modelId="{21414CB3-05F9-4635-BAB5-A3121C1A1DD2}" type="presParOf" srcId="{6B80D3A5-FE73-4D22-820C-A82C492C7F3A}" destId="{205A7C40-490A-41B4-BF96-B873F189E8DC}" srcOrd="5" destOrd="0" presId="urn:microsoft.com/office/officeart/2005/8/layout/list1"/>
    <dgm:cxn modelId="{C002719B-70AF-4BD1-8D58-CC10BAB7B155}" type="presParOf" srcId="{6B80D3A5-FE73-4D22-820C-A82C492C7F3A}" destId="{F4E3D921-805F-4DFD-8388-E4ECBDC7C41A}" srcOrd="6" destOrd="0" presId="urn:microsoft.com/office/officeart/2005/8/layout/list1"/>
    <dgm:cxn modelId="{3B026223-1050-45E9-9B68-B9B16A43D4F9}" type="presParOf" srcId="{6B80D3A5-FE73-4D22-820C-A82C492C7F3A}" destId="{A6602C95-DF43-4289-9A1B-B7AC3B062663}" srcOrd="7" destOrd="0" presId="urn:microsoft.com/office/officeart/2005/8/layout/list1"/>
    <dgm:cxn modelId="{88679A42-5BA5-4F18-AB84-F1B4EE08DE3F}" type="presParOf" srcId="{6B80D3A5-FE73-4D22-820C-A82C492C7F3A}" destId="{8DF1DCBF-7CB4-4379-8B23-8F2B18D01A6B}" srcOrd="8" destOrd="0" presId="urn:microsoft.com/office/officeart/2005/8/layout/list1"/>
    <dgm:cxn modelId="{F6CC6AE9-5685-466F-BA6D-14103CBCA3B0}" type="presParOf" srcId="{8DF1DCBF-7CB4-4379-8B23-8F2B18D01A6B}" destId="{B73E7AE5-E1D7-40A2-86A5-9DCC4723D49B}" srcOrd="0" destOrd="0" presId="urn:microsoft.com/office/officeart/2005/8/layout/list1"/>
    <dgm:cxn modelId="{0B5A87BC-9AED-49CD-AA7A-F62CC925A709}" type="presParOf" srcId="{8DF1DCBF-7CB4-4379-8B23-8F2B18D01A6B}" destId="{4940632F-DA5F-46A1-9DD7-EA62E771B8F8}" srcOrd="1" destOrd="0" presId="urn:microsoft.com/office/officeart/2005/8/layout/list1"/>
    <dgm:cxn modelId="{7E9F8303-0AA9-4133-A978-6FF58DDADCB4}" type="presParOf" srcId="{6B80D3A5-FE73-4D22-820C-A82C492C7F3A}" destId="{4FFD0D39-F8FC-413D-B142-3FBADD9AAAF0}" srcOrd="9" destOrd="0" presId="urn:microsoft.com/office/officeart/2005/8/layout/list1"/>
    <dgm:cxn modelId="{7B555F8C-2F2D-4F9E-AECE-0D4F37CA9F85}" type="presParOf" srcId="{6B80D3A5-FE73-4D22-820C-A82C492C7F3A}" destId="{DF6A26B2-E309-43EB-BEDE-8DD90E017D3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9FC37-A59F-4DAC-A0D8-9CD88FF0ABA7}">
      <dsp:nvSpPr>
        <dsp:cNvPr id="0" name=""/>
        <dsp:cNvSpPr/>
      </dsp:nvSpPr>
      <dsp:spPr>
        <a:xfrm>
          <a:off x="0" y="232002"/>
          <a:ext cx="7072903" cy="13139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816" tIns="312420" rIns="56881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kern="1200" dirty="0"/>
            <a:t>FTP over TLS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b="0" i="0" u="none" kern="1200" dirty="0"/>
            <a:t>C’est un protocole de communication destiné à l'échange informatique de fichiers sur un réseau TCP/IP</a:t>
          </a:r>
          <a:endParaRPr lang="fr-FR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500" kern="1200"/>
        </a:p>
      </dsp:txBody>
      <dsp:txXfrm>
        <a:off x="0" y="232002"/>
        <a:ext cx="7072903" cy="1313966"/>
      </dsp:txXfrm>
    </dsp:sp>
    <dsp:sp modelId="{99732AAF-B09A-42C5-9942-06496CF7B2E8}">
      <dsp:nvSpPr>
        <dsp:cNvPr id="0" name=""/>
        <dsp:cNvSpPr/>
      </dsp:nvSpPr>
      <dsp:spPr>
        <a:xfrm>
          <a:off x="366452" y="10602"/>
          <a:ext cx="513033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915" tIns="0" rIns="19391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FTPS</a:t>
          </a:r>
        </a:p>
      </dsp:txBody>
      <dsp:txXfrm>
        <a:off x="388068" y="32218"/>
        <a:ext cx="5087105" cy="399568"/>
      </dsp:txXfrm>
    </dsp:sp>
    <dsp:sp modelId="{F4E3D921-805F-4DFD-8388-E4ECBDC7C41A}">
      <dsp:nvSpPr>
        <dsp:cNvPr id="0" name=""/>
        <dsp:cNvSpPr/>
      </dsp:nvSpPr>
      <dsp:spPr>
        <a:xfrm>
          <a:off x="0" y="1848368"/>
          <a:ext cx="7329054" cy="1228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816" tIns="312420" rIns="56881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kern="1200" dirty="0"/>
            <a:t> SSH File Transfer Protocol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b="0" i="0" u="none" kern="1200" dirty="0"/>
            <a:t>C’est un protocole qui permet de transférer des fichiers par une connexion sécurisée utilisant le protocole SSH</a:t>
          </a:r>
          <a:endParaRPr lang="fr-FR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500" kern="1200" dirty="0"/>
        </a:p>
      </dsp:txBody>
      <dsp:txXfrm>
        <a:off x="0" y="1848368"/>
        <a:ext cx="7329054" cy="1228500"/>
      </dsp:txXfrm>
    </dsp:sp>
    <dsp:sp modelId="{26ABED37-BF33-4C67-8C36-75B3513218E2}">
      <dsp:nvSpPr>
        <dsp:cNvPr id="0" name=""/>
        <dsp:cNvSpPr/>
      </dsp:nvSpPr>
      <dsp:spPr>
        <a:xfrm>
          <a:off x="366452" y="1626968"/>
          <a:ext cx="513033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915" tIns="0" rIns="19391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SFTP</a:t>
          </a:r>
        </a:p>
      </dsp:txBody>
      <dsp:txXfrm>
        <a:off x="388068" y="1648584"/>
        <a:ext cx="5087105" cy="399568"/>
      </dsp:txXfrm>
    </dsp:sp>
    <dsp:sp modelId="{DF6A26B2-E309-43EB-BEDE-8DD90E017D32}">
      <dsp:nvSpPr>
        <dsp:cNvPr id="0" name=""/>
        <dsp:cNvSpPr/>
      </dsp:nvSpPr>
      <dsp:spPr>
        <a:xfrm>
          <a:off x="0" y="3379268"/>
          <a:ext cx="7329054" cy="1015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816" tIns="312420" rIns="56881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kern="1200" dirty="0"/>
            <a:t>Secure Copy Protocol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500" b="0" i="0" u="none" kern="1200" dirty="0"/>
            <a:t>C’est un protocole qui désigne un transfert sécurisé de fichiers entre deux ordinateurs utilisant le </a:t>
          </a:r>
          <a:r>
            <a:rPr lang="fr-FR" sz="1500" b="1" i="0" u="none" kern="1200" dirty="0"/>
            <a:t>protocole</a:t>
          </a:r>
          <a:r>
            <a:rPr lang="fr-FR" sz="1500" b="0" i="0" u="none" kern="1200" dirty="0"/>
            <a:t> de communication SSH.</a:t>
          </a:r>
          <a:endParaRPr lang="fr-FR" sz="1500" kern="1200" dirty="0"/>
        </a:p>
      </dsp:txBody>
      <dsp:txXfrm>
        <a:off x="0" y="3379268"/>
        <a:ext cx="7329054" cy="1015875"/>
      </dsp:txXfrm>
    </dsp:sp>
    <dsp:sp modelId="{4940632F-DA5F-46A1-9DD7-EA62E771B8F8}">
      <dsp:nvSpPr>
        <dsp:cNvPr id="0" name=""/>
        <dsp:cNvSpPr/>
      </dsp:nvSpPr>
      <dsp:spPr>
        <a:xfrm>
          <a:off x="366452" y="3157868"/>
          <a:ext cx="513033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915" tIns="0" rIns="19391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SCP</a:t>
          </a:r>
        </a:p>
      </dsp:txBody>
      <dsp:txXfrm>
        <a:off x="388068" y="3179484"/>
        <a:ext cx="5087105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ovatim.com/actu/les-enjeux-et-usages-du-partage-de-donnees-en-entreprise/" TargetMode="External"/><Relationship Id="rId3" Type="http://schemas.openxmlformats.org/officeDocument/2006/relationships/hyperlink" Target="http://mannou-tourisme.blogspot.com/2012/04/definition-de-serveur-ftp.html" TargetMode="External"/><Relationship Id="rId7" Type="http://schemas.openxmlformats.org/officeDocument/2006/relationships/hyperlink" Target="https://zone.votresite.ca/-/jVM0GRLJgp/" TargetMode="External"/><Relationship Id="rId2" Type="http://schemas.openxmlformats.org/officeDocument/2006/relationships/hyperlink" Target="http://histoire-internet.vincaria.net/post/histoire/internet/1980/FTP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assrooms.com/fr/courses/1373066-tout-sur-la-configuration-dun-serveur-de-jeu-hl1/1373897-le-ftp-de-votre-serveur" TargetMode="External"/><Relationship Id="rId11" Type="http://schemas.openxmlformats.org/officeDocument/2006/relationships/hyperlink" Target="https://www.service-public.fr/professionnels-entreprises/vosdroits/F23431" TargetMode="External"/><Relationship Id="rId5" Type="http://schemas.openxmlformats.org/officeDocument/2006/relationships/hyperlink" Target="https://fr.wikipedia.org/wiki/File_Transfer_Protocol" TargetMode="External"/><Relationship Id="rId10" Type="http://schemas.openxmlformats.org/officeDocument/2006/relationships/hyperlink" Target="https://www.juritravail.com/Actualite/internet-reseaux-sociaux/Id/285064" TargetMode="External"/><Relationship Id="rId4" Type="http://schemas.openxmlformats.org/officeDocument/2006/relationships/hyperlink" Target="https://www.culture-informatique.net/cest-quoi-un-serveur-ftp/" TargetMode="External"/><Relationship Id="rId9" Type="http://schemas.openxmlformats.org/officeDocument/2006/relationships/hyperlink" Target="https://blog.lws-hosting.com/sauvegarde-en-ligne/quest-ce-quun-serveur-ftp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Installation%20IIS%20FTP.docx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Serveur FTP </a:t>
            </a:r>
            <a:br>
              <a:rPr lang="fr-FR" dirty="0"/>
            </a:br>
            <a:r>
              <a:rPr lang="fr-FR" dirty="0"/>
              <a:t>File transfert protocole 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Veille Technologique </a:t>
            </a:r>
          </a:p>
        </p:txBody>
      </p:sp>
    </p:spTree>
    <p:extLst>
      <p:ext uri="{BB962C8B-B14F-4D97-AF65-F5344CB8AC3E}">
        <p14:creationId xmlns:p14="http://schemas.microsoft.com/office/powerpoint/2010/main" val="64099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du sujet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DEF : </a:t>
            </a:r>
            <a:r>
              <a:rPr lang="en-US" dirty="0" err="1"/>
              <a:t>C’est</a:t>
            </a:r>
            <a:r>
              <a:rPr lang="en-US" dirty="0"/>
              <a:t> un </a:t>
            </a:r>
            <a:r>
              <a:rPr lang="en-US" dirty="0" err="1"/>
              <a:t>protocole</a:t>
            </a:r>
            <a:r>
              <a:rPr lang="en-US" dirty="0"/>
              <a:t> qui </a:t>
            </a:r>
            <a:r>
              <a:rPr lang="en-US" dirty="0" err="1"/>
              <a:t>permet</a:t>
            </a:r>
            <a:r>
              <a:rPr lang="en-US" dirty="0"/>
              <a:t> de </a:t>
            </a:r>
            <a:r>
              <a:rPr lang="en-US" dirty="0" err="1"/>
              <a:t>transférer</a:t>
            </a:r>
            <a:r>
              <a:rPr lang="en-US" dirty="0"/>
              <a:t> des </a:t>
            </a:r>
            <a:r>
              <a:rPr lang="en-US" dirty="0" err="1"/>
              <a:t>fichiers</a:t>
            </a:r>
            <a:r>
              <a:rPr lang="en-US" dirty="0"/>
              <a:t> grace au port de communication 21 </a:t>
            </a:r>
          </a:p>
          <a:p>
            <a:r>
              <a:rPr lang="en-US" dirty="0" err="1"/>
              <a:t>Fonctionnement</a:t>
            </a:r>
            <a:r>
              <a:rPr lang="en-US" dirty="0"/>
              <a:t> du FTP : Avant de </a:t>
            </a:r>
            <a:r>
              <a:rPr lang="en-US" dirty="0" err="1"/>
              <a:t>transferer</a:t>
            </a:r>
            <a:r>
              <a:rPr lang="en-US" dirty="0"/>
              <a:t> un </a:t>
            </a:r>
            <a:r>
              <a:rPr lang="en-US" dirty="0" err="1"/>
              <a:t>ou</a:t>
            </a:r>
            <a:r>
              <a:rPr lang="en-US" dirty="0"/>
              <a:t> des </a:t>
            </a:r>
            <a:r>
              <a:rPr lang="en-US" dirty="0" err="1"/>
              <a:t>fichiers</a:t>
            </a:r>
            <a:r>
              <a:rPr lang="en-US" dirty="0"/>
              <a:t> ,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faut</a:t>
            </a:r>
            <a:r>
              <a:rPr lang="en-US" dirty="0"/>
              <a:t> </a:t>
            </a:r>
            <a:r>
              <a:rPr lang="en-US" dirty="0" err="1"/>
              <a:t>établir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connexion</a:t>
            </a:r>
            <a:r>
              <a:rPr lang="en-US" dirty="0"/>
              <a:t> </a:t>
            </a:r>
          </a:p>
          <a:p>
            <a:r>
              <a:rPr lang="en-US" dirty="0" err="1"/>
              <a:t>Travaux</a:t>
            </a:r>
            <a:r>
              <a:rPr lang="en-US" dirty="0"/>
              <a:t> </a:t>
            </a:r>
            <a:r>
              <a:rPr lang="en-US" dirty="0" err="1"/>
              <a:t>Pratique</a:t>
            </a:r>
            <a:r>
              <a:rPr lang="en-US" dirty="0"/>
              <a:t> : </a:t>
            </a:r>
            <a:r>
              <a:rPr lang="en-US" dirty="0" err="1"/>
              <a:t>Depuis</a:t>
            </a:r>
            <a:r>
              <a:rPr lang="en-US" dirty="0"/>
              <a:t> Windows server 2012 , installer IIS (Internet Information Server) . </a:t>
            </a:r>
            <a:r>
              <a:rPr lang="en-US" dirty="0" err="1"/>
              <a:t>C’est</a:t>
            </a:r>
            <a:r>
              <a:rPr lang="en-US" dirty="0"/>
              <a:t> un service Windows qui </a:t>
            </a:r>
            <a:r>
              <a:rPr lang="en-US" dirty="0" err="1"/>
              <a:t>permet</a:t>
            </a:r>
            <a:r>
              <a:rPr lang="en-US" dirty="0"/>
              <a:t> </a:t>
            </a:r>
            <a:r>
              <a:rPr lang="en-US" dirty="0" err="1"/>
              <a:t>d’utiliser</a:t>
            </a:r>
            <a:r>
              <a:rPr lang="en-US" dirty="0"/>
              <a:t> un service web et un </a:t>
            </a:r>
            <a:r>
              <a:rPr lang="en-US" dirty="0" err="1"/>
              <a:t>serveur</a:t>
            </a:r>
            <a:r>
              <a:rPr lang="en-US" dirty="0"/>
              <a:t> FTP</a:t>
            </a:r>
          </a:p>
          <a:p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640" y="3141821"/>
            <a:ext cx="1874520" cy="187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406" y="2424007"/>
            <a:ext cx="2681394" cy="268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1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913773" y="1900362"/>
            <a:ext cx="11407535" cy="4842183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/>
              <a:t>1 </a:t>
            </a:r>
            <a:r>
              <a:rPr lang="mr-IN" dirty="0"/>
              <a:t>–</a:t>
            </a:r>
            <a:r>
              <a:rPr lang="fr-FR" dirty="0"/>
              <a:t> Présentation : Qu’est-ce que c’est ?</a:t>
            </a:r>
          </a:p>
          <a:p>
            <a:pPr algn="just"/>
            <a:r>
              <a:rPr lang="fr-FR" dirty="0"/>
              <a:t>2 </a:t>
            </a:r>
            <a:r>
              <a:rPr lang="mr-IN" dirty="0"/>
              <a:t>–</a:t>
            </a:r>
            <a:r>
              <a:rPr lang="fr-FR" dirty="0"/>
              <a:t> L’histoire du ftp</a:t>
            </a:r>
          </a:p>
          <a:p>
            <a:pPr algn="just"/>
            <a:r>
              <a:rPr lang="fr-FR" dirty="0"/>
              <a:t>3 - Les caractéristiques du ftp </a:t>
            </a:r>
          </a:p>
          <a:p>
            <a:pPr algn="just"/>
            <a:r>
              <a:rPr lang="fr-FR" dirty="0"/>
              <a:t>4 </a:t>
            </a:r>
            <a:r>
              <a:rPr lang="mr-IN" dirty="0"/>
              <a:t>–</a:t>
            </a:r>
            <a:r>
              <a:rPr lang="fr-FR" dirty="0"/>
              <a:t> Ses avantages et ses inconvénients</a:t>
            </a:r>
          </a:p>
          <a:p>
            <a:pPr algn="just"/>
            <a:r>
              <a:rPr lang="fr-FR" dirty="0"/>
              <a:t>5 </a:t>
            </a:r>
            <a:r>
              <a:rPr lang="mr-IN" dirty="0"/>
              <a:t>–</a:t>
            </a:r>
            <a:r>
              <a:rPr lang="fr-FR" dirty="0"/>
              <a:t> Les enjeux du ftp</a:t>
            </a:r>
          </a:p>
          <a:p>
            <a:pPr algn="just"/>
            <a:r>
              <a:rPr lang="fr-FR" dirty="0"/>
              <a:t>6 - Les dimensions Juridiques</a:t>
            </a:r>
          </a:p>
          <a:p>
            <a:pPr algn="just"/>
            <a:r>
              <a:rPr lang="fr-FR" dirty="0"/>
              <a:t>7 – Les dimensions économiques </a:t>
            </a:r>
          </a:p>
          <a:p>
            <a:pPr algn="just"/>
            <a:r>
              <a:rPr lang="fr-FR" dirty="0"/>
              <a:t>7 </a:t>
            </a:r>
            <a:r>
              <a:rPr lang="mr-IN" dirty="0"/>
              <a:t>–</a:t>
            </a:r>
            <a:r>
              <a:rPr lang="fr-FR" dirty="0"/>
              <a:t> Pour conclure</a:t>
            </a:r>
          </a:p>
          <a:p>
            <a:pPr algn="just"/>
            <a:r>
              <a:rPr lang="fr-FR" dirty="0"/>
              <a:t>8 </a:t>
            </a:r>
            <a:r>
              <a:rPr lang="mr-IN" dirty="0"/>
              <a:t>–</a:t>
            </a:r>
            <a:r>
              <a:rPr lang="fr-FR" dirty="0"/>
              <a:t> Notre retour sur expérience</a:t>
            </a:r>
          </a:p>
          <a:p>
            <a:pPr algn="just"/>
            <a:r>
              <a:rPr lang="fr-FR" dirty="0"/>
              <a:t>9 </a:t>
            </a:r>
            <a:r>
              <a:rPr lang="mr-IN" dirty="0"/>
              <a:t>–</a:t>
            </a:r>
            <a:r>
              <a:rPr lang="fr-FR" dirty="0"/>
              <a:t> Nos sources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388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43417" y="2678545"/>
            <a:ext cx="41162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dirty="0"/>
              <a:t>  Présentation</a:t>
            </a:r>
          </a:p>
          <a:p>
            <a:r>
              <a:rPr lang="fr-FR" sz="4800" dirty="0"/>
              <a:t>        </a:t>
            </a:r>
            <a:r>
              <a:rPr lang="fr-FR" sz="2000" i="1" dirty="0"/>
              <a:t>Qu’est-ce que c’est ?</a:t>
            </a:r>
            <a:endParaRPr lang="fr-FR" sz="4800" i="1" dirty="0"/>
          </a:p>
          <a:p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29056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497667" y="2700867"/>
            <a:ext cx="244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6" name="Picture 2" descr="RÃ©sultat de recherche d'images pour &quot;defini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586" y="1822887"/>
            <a:ext cx="4301837" cy="28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34999" y="2380387"/>
            <a:ext cx="28363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serveur FTP permet de </a:t>
            </a:r>
          </a:p>
          <a:p>
            <a:r>
              <a:rPr lang="fr-FR" dirty="0"/>
              <a:t>Transférer des fichiers par internet ou par le biais d’un réseau informatique local (intranet )</a:t>
            </a:r>
          </a:p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933919" y="4868333"/>
            <a:ext cx="4592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/>
              <a:t>Le port par défaut le plus utilisé est le port 21(communication)</a:t>
            </a:r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8398934" y="2193036"/>
            <a:ext cx="36914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port 21est utiliser pour</a:t>
            </a:r>
          </a:p>
          <a:p>
            <a:r>
              <a:rPr lang="fr-FR" dirty="0"/>
              <a:t>les types de communication externes d’un système , d’un ordinateur vers des périphériques comme imprimantes , scanner. 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748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4353" y="3029527"/>
            <a:ext cx="567768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/>
              <a:t>Caractéristiques</a:t>
            </a:r>
          </a:p>
          <a:p>
            <a:pPr algn="ctr"/>
            <a:endParaRPr lang="fr-FR" sz="2000" i="1" dirty="0"/>
          </a:p>
          <a:p>
            <a:pPr algn="ctr"/>
            <a:r>
              <a:rPr lang="fr-FR" sz="2000" i="1" dirty="0"/>
              <a:t>              Comment ça marche ?</a:t>
            </a:r>
          </a:p>
          <a:p>
            <a:pPr algn="ctr"/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21556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92" y="645184"/>
            <a:ext cx="9144000" cy="302514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15637" y="3965645"/>
            <a:ext cx="4128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1024 ports sont utilisés par des services (le port </a:t>
            </a:r>
            <a:r>
              <a:rPr lang="fr-FR" dirty="0" smtClean="0"/>
              <a:t>Domain </a:t>
            </a:r>
            <a:r>
              <a:rPr lang="fr-FR" smtClean="0"/>
              <a:t>Name Server </a:t>
            </a:r>
            <a:r>
              <a:rPr lang="fr-FR" dirty="0"/>
              <a:t>53 ) jusqu’au port 65535 maximum.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751781" y="4014919"/>
            <a:ext cx="52211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port 20 et 21 représente le mode actif du FTP.</a:t>
            </a:r>
          </a:p>
          <a:p>
            <a:r>
              <a:rPr lang="fr-FR" dirty="0"/>
              <a:t>Cela veut dire que c’est le serveur qui décide du port.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391593" y="5184296"/>
            <a:ext cx="6419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connexion initial du client au serveur se fait aléatoirement au port 21 du serveur , ensuite le serveur décide quel port devra utiliser le client pour se connecter au port 20 . Les données peuvent ainsi s’échanger. </a:t>
            </a:r>
          </a:p>
        </p:txBody>
      </p:sp>
    </p:spTree>
    <p:extLst>
      <p:ext uri="{BB962C8B-B14F-4D97-AF65-F5344CB8AC3E}">
        <p14:creationId xmlns:p14="http://schemas.microsoft.com/office/powerpoint/2010/main" val="27745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54043-54EE-42EC-9ECB-2C268C14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866" y="105899"/>
            <a:ext cx="10364451" cy="1596177"/>
          </a:xfrm>
        </p:spPr>
        <p:txBody>
          <a:bodyPr/>
          <a:lstStyle/>
          <a:p>
            <a:r>
              <a:rPr lang="fr-FR" dirty="0"/>
              <a:t>Les différents protocoles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0A68A887-3B5D-4259-BC49-96E8BD90F4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7666730"/>
              </p:ext>
            </p:extLst>
          </p:nvPr>
        </p:nvGraphicFramePr>
        <p:xfrm>
          <a:off x="3034146" y="1702076"/>
          <a:ext cx="7329054" cy="4405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016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2DF3E-2686-46AF-A249-B7F24A582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Différence entre le ftp et le ssh 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5104831" y="1653309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Secure Shell </a:t>
            </a:r>
          </a:p>
        </p:txBody>
      </p:sp>
      <p:grpSp>
        <p:nvGrpSpPr>
          <p:cNvPr id="5" name="Espace réservé du contenu 2">
            <a:extLst>
              <a:ext uri="{FF2B5EF4-FFF2-40B4-BE49-F238E27FC236}">
                <a16:creationId xmlns:a16="http://schemas.microsoft.com/office/drawing/2014/main" id="{BCAC3291-BD3B-4049-A267-87A96E95004D}"/>
              </a:ext>
            </a:extLst>
          </p:cNvPr>
          <p:cNvGrpSpPr/>
          <p:nvPr/>
        </p:nvGrpSpPr>
        <p:grpSpPr>
          <a:xfrm>
            <a:off x="2743199" y="2140803"/>
            <a:ext cx="6954033" cy="4446255"/>
            <a:chOff x="5141908" y="803839"/>
            <a:chExt cx="5913443" cy="4635953"/>
          </a:xfrm>
        </p:grpSpPr>
        <p:sp>
          <p:nvSpPr>
            <p:cNvPr id="6" name="Forme libre : forme 2">
              <a:extLst>
                <a:ext uri="{FF2B5EF4-FFF2-40B4-BE49-F238E27FC236}">
                  <a16:creationId xmlns:a16="http://schemas.microsoft.com/office/drawing/2014/main" id="{2E615A4A-566C-46DB-B789-8D41476A3BC6}"/>
                </a:ext>
              </a:extLst>
            </p:cNvPr>
            <p:cNvSpPr/>
            <p:nvPr/>
          </p:nvSpPr>
          <p:spPr>
            <a:xfrm>
              <a:off x="5141908" y="803839"/>
              <a:ext cx="5913433" cy="132455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216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DE478E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Rectangle 6" descr="Flowchart">
              <a:extLst>
                <a:ext uri="{FF2B5EF4-FFF2-40B4-BE49-F238E27FC236}">
                  <a16:creationId xmlns:a16="http://schemas.microsoft.com/office/drawing/2014/main" id="{8AA746F8-E08D-4B24-9717-D61820D3F326}"/>
                </a:ext>
              </a:extLst>
            </p:cNvPr>
            <p:cNvSpPr/>
            <p:nvPr/>
          </p:nvSpPr>
          <p:spPr>
            <a:xfrm>
              <a:off x="5542589" y="1101870"/>
              <a:ext cx="728502" cy="728502"/>
            </a:xfrm>
            <a:prstGeom prst="rect">
              <a:avLst/>
            </a:prstGeom>
            <a:blipFill>
              <a:blip r:embed="rId2">
                <a:alphaModFix/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orme libre : forme 4">
              <a:extLst>
                <a:ext uri="{FF2B5EF4-FFF2-40B4-BE49-F238E27FC236}">
                  <a16:creationId xmlns:a16="http://schemas.microsoft.com/office/drawing/2014/main" id="{DDCFE175-A17A-40C5-9E69-7431245E1058}"/>
                </a:ext>
              </a:extLst>
            </p:cNvPr>
            <p:cNvSpPr/>
            <p:nvPr/>
          </p:nvSpPr>
          <p:spPr>
            <a:xfrm>
              <a:off x="6671782" y="803839"/>
              <a:ext cx="4383569" cy="13245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83571"/>
                <a:gd name="f7" fmla="val 1324558"/>
                <a:gd name="f8" fmla="+- 0 0 -90"/>
                <a:gd name="f9" fmla="*/ f3 1 4383571"/>
                <a:gd name="f10" fmla="*/ f4 1 1324558"/>
                <a:gd name="f11" fmla="+- f7 0 f5"/>
                <a:gd name="f12" fmla="+- f6 0 f5"/>
                <a:gd name="f13" fmla="*/ f8 f0 1"/>
                <a:gd name="f14" fmla="*/ f12 1 4383571"/>
                <a:gd name="f15" fmla="*/ f11 1 1324558"/>
                <a:gd name="f16" fmla="*/ 0 f12 1"/>
                <a:gd name="f17" fmla="*/ 0 f11 1"/>
                <a:gd name="f18" fmla="*/ 4383571 f12 1"/>
                <a:gd name="f19" fmla="*/ 1324558 f11 1"/>
                <a:gd name="f20" fmla="*/ f13 1 f2"/>
                <a:gd name="f21" fmla="*/ f16 1 4383571"/>
                <a:gd name="f22" fmla="*/ f17 1 1324558"/>
                <a:gd name="f23" fmla="*/ f18 1 4383571"/>
                <a:gd name="f24" fmla="*/ f19 1 1324558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4383571" h="1324558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40177" tIns="140177" rIns="140177" bIns="140177" anchor="ctr" anchorCtr="0" compatLnSpc="1">
              <a:noAutofit/>
            </a:bodyPr>
            <a:lstStyle/>
            <a:p>
              <a:pPr marL="0" marR="0" lvl="0" indent="0" algn="l" defTabSz="11112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500" b="0" i="0" u="none" strike="noStrike" kern="1200" cap="none" spc="0" baseline="0" dirty="0">
                <a:solidFill>
                  <a:srgbClr val="FFFFFF"/>
                </a:solidFill>
                <a:uFillTx/>
                <a:latin typeface="Gill Sans MT"/>
              </a:endParaRPr>
            </a:p>
          </p:txBody>
        </p:sp>
        <p:sp>
          <p:nvSpPr>
            <p:cNvPr id="9" name="Forme libre : forme 7">
              <a:extLst>
                <a:ext uri="{FF2B5EF4-FFF2-40B4-BE49-F238E27FC236}">
                  <a16:creationId xmlns:a16="http://schemas.microsoft.com/office/drawing/2014/main" id="{6DF7BC04-32BF-4FB2-ADFA-3BC5CCF6BD9A}"/>
                </a:ext>
              </a:extLst>
            </p:cNvPr>
            <p:cNvSpPr/>
            <p:nvPr/>
          </p:nvSpPr>
          <p:spPr>
            <a:xfrm>
              <a:off x="6671782" y="2459534"/>
              <a:ext cx="4383569" cy="13245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83571"/>
                <a:gd name="f7" fmla="val 1324558"/>
                <a:gd name="f8" fmla="+- 0 0 -90"/>
                <a:gd name="f9" fmla="*/ f3 1 4383571"/>
                <a:gd name="f10" fmla="*/ f4 1 1324558"/>
                <a:gd name="f11" fmla="+- f7 0 f5"/>
                <a:gd name="f12" fmla="+- f6 0 f5"/>
                <a:gd name="f13" fmla="*/ f8 f0 1"/>
                <a:gd name="f14" fmla="*/ f12 1 4383571"/>
                <a:gd name="f15" fmla="*/ f11 1 1324558"/>
                <a:gd name="f16" fmla="*/ 0 f12 1"/>
                <a:gd name="f17" fmla="*/ 0 f11 1"/>
                <a:gd name="f18" fmla="*/ 4383571 f12 1"/>
                <a:gd name="f19" fmla="*/ 1324558 f11 1"/>
                <a:gd name="f20" fmla="*/ f13 1 f2"/>
                <a:gd name="f21" fmla="*/ f16 1 4383571"/>
                <a:gd name="f22" fmla="*/ f17 1 1324558"/>
                <a:gd name="f23" fmla="*/ f18 1 4383571"/>
                <a:gd name="f24" fmla="*/ f19 1 1324558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4383571" h="1324558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40177" tIns="140177" rIns="140177" bIns="140177" anchor="ctr" anchorCtr="0" compatLnSpc="1">
              <a:noAutofit/>
            </a:bodyPr>
            <a:lstStyle/>
            <a:p>
              <a:pPr marL="0" marR="0" lvl="0" indent="0" algn="l" defTabSz="11112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500" b="0" i="0" u="none" strike="noStrike" kern="1200" cap="none" spc="0" baseline="0" dirty="0">
                <a:solidFill>
                  <a:srgbClr val="FFFFFF"/>
                </a:solidFill>
                <a:uFillTx/>
                <a:latin typeface="Gill Sans MT"/>
              </a:endParaRPr>
            </a:p>
          </p:txBody>
        </p:sp>
        <p:sp>
          <p:nvSpPr>
            <p:cNvPr id="10" name="Forme libre : forme 8">
              <a:extLst>
                <a:ext uri="{FF2B5EF4-FFF2-40B4-BE49-F238E27FC236}">
                  <a16:creationId xmlns:a16="http://schemas.microsoft.com/office/drawing/2014/main" id="{F3E66C32-A979-41EE-A964-A9AB62F651EE}"/>
                </a:ext>
              </a:extLst>
            </p:cNvPr>
            <p:cNvSpPr/>
            <p:nvPr/>
          </p:nvSpPr>
          <p:spPr>
            <a:xfrm>
              <a:off x="5141908" y="4115238"/>
              <a:ext cx="5913433" cy="132455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216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795FA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Rectangle 10" descr="Lock">
              <a:extLst>
                <a:ext uri="{FF2B5EF4-FFF2-40B4-BE49-F238E27FC236}">
                  <a16:creationId xmlns:a16="http://schemas.microsoft.com/office/drawing/2014/main" id="{EBCDC94B-6FC1-44DC-AB3C-24549C7595B2}"/>
                </a:ext>
              </a:extLst>
            </p:cNvPr>
            <p:cNvSpPr/>
            <p:nvPr/>
          </p:nvSpPr>
          <p:spPr>
            <a:xfrm>
              <a:off x="5542589" y="4413260"/>
              <a:ext cx="728502" cy="728502"/>
            </a:xfrm>
            <a:prstGeom prst="rect">
              <a:avLst/>
            </a:prstGeom>
            <a:blipFill>
              <a:blip r:embed="rId4">
                <a:alphaModFix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orme libre : forme 10">
              <a:extLst>
                <a:ext uri="{FF2B5EF4-FFF2-40B4-BE49-F238E27FC236}">
                  <a16:creationId xmlns:a16="http://schemas.microsoft.com/office/drawing/2014/main" id="{3082AE8D-7EA2-4E31-AE02-390775F739B5}"/>
                </a:ext>
              </a:extLst>
            </p:cNvPr>
            <p:cNvSpPr/>
            <p:nvPr/>
          </p:nvSpPr>
          <p:spPr>
            <a:xfrm>
              <a:off x="6671782" y="4115238"/>
              <a:ext cx="4383569" cy="13245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83571"/>
                <a:gd name="f7" fmla="val 1324558"/>
                <a:gd name="f8" fmla="+- 0 0 -90"/>
                <a:gd name="f9" fmla="*/ f3 1 4383571"/>
                <a:gd name="f10" fmla="*/ f4 1 1324558"/>
                <a:gd name="f11" fmla="+- f7 0 f5"/>
                <a:gd name="f12" fmla="+- f6 0 f5"/>
                <a:gd name="f13" fmla="*/ f8 f0 1"/>
                <a:gd name="f14" fmla="*/ f12 1 4383571"/>
                <a:gd name="f15" fmla="*/ f11 1 1324558"/>
                <a:gd name="f16" fmla="*/ 0 f12 1"/>
                <a:gd name="f17" fmla="*/ 0 f11 1"/>
                <a:gd name="f18" fmla="*/ 4383571 f12 1"/>
                <a:gd name="f19" fmla="*/ 1324558 f11 1"/>
                <a:gd name="f20" fmla="*/ f13 1 f2"/>
                <a:gd name="f21" fmla="*/ f16 1 4383571"/>
                <a:gd name="f22" fmla="*/ f17 1 1324558"/>
                <a:gd name="f23" fmla="*/ f18 1 4383571"/>
                <a:gd name="f24" fmla="*/ f19 1 1324558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4383571" h="1324558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140177" tIns="140177" rIns="140177" bIns="140177" anchor="ctr" anchorCtr="0" compatLnSpc="1">
              <a:noAutofit/>
            </a:bodyPr>
            <a:lstStyle/>
            <a:p>
              <a:pPr marL="0" marR="0" lvl="0" indent="0" algn="l" defTabSz="1111252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500" b="0" i="0" u="none" strike="noStrike" kern="1200" cap="none" spc="0" baseline="0" dirty="0">
                <a:solidFill>
                  <a:srgbClr val="FFFFFF"/>
                </a:solidFill>
                <a:uFillTx/>
                <a:latin typeface="Gill Sans MT"/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4147127" y="2406747"/>
            <a:ext cx="5255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dirty="0"/>
              <a:t>FTP est donc dédié au transfert de fichier simple alors que SSH permet surtout de manipuler la machine à distance ainsi que les fichiers de son compte</a:t>
            </a:r>
          </a:p>
          <a:p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239491" y="5602531"/>
            <a:ext cx="5246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SSH est sécurisé par défaut contrairement à FTP (mais la variante FTPS est chiffrée grâce à SSL).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833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18003" y="2976479"/>
            <a:ext cx="3063659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dirty="0"/>
              <a:t>Histoire</a:t>
            </a:r>
          </a:p>
          <a:p>
            <a:r>
              <a:rPr lang="fr-FR" sz="4800" dirty="0"/>
              <a:t>     </a:t>
            </a:r>
            <a:r>
              <a:rPr lang="fr-FR" sz="2000" i="1" dirty="0"/>
              <a:t>D’Hier à Aujourd’hui</a:t>
            </a:r>
          </a:p>
          <a:p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66040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Ã©sultat de recherche d'images pour &quot;histoir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514" y="2160354"/>
            <a:ext cx="4262572" cy="277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094951" y="1075267"/>
            <a:ext cx="695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Sa naissance est officialisée en juin 1980 par la publication du RFC765 dont l'auteur n'est autre que Jon Postel l'un des pères de l'Internet.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886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Avantages</a:t>
            </a:r>
          </a:p>
        </p:txBody>
      </p:sp>
      <p:pic>
        <p:nvPicPr>
          <p:cNvPr id="1030" name="Picture 6" descr="RÃ©sultat de recherche d'images pour &quot;les avantages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0603" y="265033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5"/>
          <p:cNvSpPr>
            <a:spLocks noGrp="1"/>
          </p:cNvSpPr>
          <p:nvPr>
            <p:ph sz="quarter" idx="14"/>
          </p:nvPr>
        </p:nvSpPr>
        <p:spPr>
          <a:xfrm>
            <a:off x="5367130" y="2367026"/>
            <a:ext cx="5105400" cy="3424107"/>
          </a:xfrm>
        </p:spPr>
        <p:txBody>
          <a:bodyPr/>
          <a:lstStyle/>
          <a:p>
            <a:r>
              <a:rPr lang="fr-FR" dirty="0"/>
              <a:t>FTP sur les  sites Web facilitent le téléchargement et le téléchargement de fichiers sur Internet</a:t>
            </a:r>
          </a:p>
          <a:p>
            <a:r>
              <a:rPr lang="fr-FR" dirty="0"/>
              <a:t>FTP accorde une plus grande efficacité lors du transfert de gros fichiers et limite la taille du fichier que par la quantité d'espace sur le serveur.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191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inconvénients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r-FR" dirty="0"/>
              <a:t>FTP n'a pas été conçu pour être un protocole sécurisé. </a:t>
            </a:r>
          </a:p>
          <a:p>
            <a:r>
              <a:rPr lang="fr-FR" dirty="0"/>
              <a:t>FTP provoque des attaques pendant le transfert de données. </a:t>
            </a:r>
          </a:p>
          <a:p>
            <a:r>
              <a:rPr lang="fr-FR" dirty="0"/>
              <a:t>Le cryptage des données ne se fait pas en FTP.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pic>
        <p:nvPicPr>
          <p:cNvPr id="2050" name="Picture 2" descr="RÃ©sultat de recherche d'images pour &quot;les inconvÃ©nients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054" y="2659494"/>
            <a:ext cx="3131705" cy="313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58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849120" y="267536"/>
            <a:ext cx="10364451" cy="739228"/>
          </a:xfrm>
        </p:spPr>
        <p:txBody>
          <a:bodyPr/>
          <a:lstStyle/>
          <a:p>
            <a:r>
              <a:rPr lang="fr-FR" dirty="0"/>
              <a:t>enjeux</a:t>
            </a:r>
          </a:p>
        </p:txBody>
      </p:sp>
      <p:pic>
        <p:nvPicPr>
          <p:cNvPr id="4098" name="Picture 2" descr="RÃ©sultat de recherche d'images pour &quot;enjeux du serveur ftp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369" y="2676237"/>
            <a:ext cx="4359734" cy="261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842327" y="1265381"/>
            <a:ext cx="4562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 n’y aura plus besoin d’échange matériel il se fera de façon virtuel.</a:t>
            </a:r>
          </a:p>
        </p:txBody>
      </p:sp>
      <p:pic>
        <p:nvPicPr>
          <p:cNvPr id="1026" name="Picture 2" descr="RÃ©sultat de recherche d'images pour &quot;CLE USB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30" y="2676237"/>
            <a:ext cx="2680855" cy="268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associÃ©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787" y="2676237"/>
            <a:ext cx="2939472" cy="293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71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062181"/>
          </a:xfrm>
        </p:spPr>
        <p:txBody>
          <a:bodyPr/>
          <a:lstStyle/>
          <a:p>
            <a:r>
              <a:rPr lang="fr-FR" dirty="0"/>
              <a:t>    Dimension juridique</a:t>
            </a:r>
          </a:p>
        </p:txBody>
      </p:sp>
      <p:pic>
        <p:nvPicPr>
          <p:cNvPr id="3074" name="Picture 2" descr="https://french-tech-central.com/wp-content/uploads/2018/02/Logo-cnil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417" y="2038241"/>
            <a:ext cx="5477165" cy="366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834582" y="1307160"/>
            <a:ext cx="2456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LOI RGPD 25 MAI 2018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76564" y="1491826"/>
            <a:ext cx="230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Droit d’auteur</a:t>
            </a:r>
          </a:p>
          <a:p>
            <a:endParaRPr lang="fr-FR" dirty="0"/>
          </a:p>
          <a:p>
            <a:r>
              <a:rPr lang="fr-FR" dirty="0"/>
              <a:t>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969136" y="3360065"/>
            <a:ext cx="175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</a:t>
            </a:r>
            <a:r>
              <a:rPr lang="fr-FR" dirty="0" smtClean="0"/>
              <a:t> </a:t>
            </a:r>
            <a:r>
              <a:rPr lang="fr-FR" dirty="0"/>
              <a:t>ans de prison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834582" y="5420553"/>
            <a:ext cx="196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300000 d’amende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52581" y="2844800"/>
            <a:ext cx="2161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Loi du 12 Mai 2010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52581" y="3214132"/>
            <a:ext cx="2770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L’hébergeur doit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Coopérer avec la justice </a:t>
            </a:r>
          </a:p>
          <a:p>
            <a:r>
              <a:rPr lang="fr-FR" dirty="0"/>
              <a:t>(fournir logs , identité numérique)</a:t>
            </a:r>
          </a:p>
        </p:txBody>
      </p:sp>
    </p:spTree>
    <p:extLst>
      <p:ext uri="{BB962C8B-B14F-4D97-AF65-F5344CB8AC3E}">
        <p14:creationId xmlns:p14="http://schemas.microsoft.com/office/powerpoint/2010/main" val="368495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582210"/>
          </a:xfrm>
        </p:spPr>
        <p:txBody>
          <a:bodyPr>
            <a:normAutofit fontScale="90000"/>
          </a:bodyPr>
          <a:lstStyle/>
          <a:p>
            <a:r>
              <a:rPr lang="fr-FR" dirty="0"/>
              <a:t>Dimension économique </a:t>
            </a:r>
          </a:p>
        </p:txBody>
      </p:sp>
      <p:pic>
        <p:nvPicPr>
          <p:cNvPr id="4" name="Picture 2" descr="RÃ©sultat de recherche d'images pour &quot;dimension economique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748" y="2708263"/>
            <a:ext cx="73342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538748" y="1865795"/>
            <a:ext cx="804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Windows server 2016 coute 800€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Création de IIS depuis Windows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669310" y="5283200"/>
            <a:ext cx="7426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Hébergeur : OVH 28,79€ TTC/Mois</a:t>
            </a:r>
          </a:p>
          <a:p>
            <a:r>
              <a:rPr lang="fr-FR" dirty="0"/>
              <a:t>OS </a:t>
            </a:r>
            <a:r>
              <a:rPr lang="fr-FR"/>
              <a:t>: Windows</a:t>
            </a:r>
            <a:r>
              <a:rPr lang="fr-FR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24275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13776" y="618518"/>
            <a:ext cx="9965892" cy="930882"/>
          </a:xfrm>
        </p:spPr>
        <p:txBody>
          <a:bodyPr/>
          <a:lstStyle/>
          <a:p>
            <a:r>
              <a:rPr lang="fr-FR" dirty="0"/>
              <a:t>   Synthèse</a:t>
            </a:r>
          </a:p>
        </p:txBody>
      </p:sp>
      <p:pic>
        <p:nvPicPr>
          <p:cNvPr id="5122" name="Picture 2" descr="RÃ©sultat de recherche d'images pour &quot;synthese sur le   serveur ftp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67" y="2708071"/>
            <a:ext cx="4601362" cy="305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097867" y="1549400"/>
            <a:ext cx="505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somme ce serveur est très important pour la transmissions de données au sein des entreprises pour les différents services </a:t>
            </a:r>
          </a:p>
        </p:txBody>
      </p:sp>
    </p:spTree>
    <p:extLst>
      <p:ext uri="{BB962C8B-B14F-4D97-AF65-F5344CB8AC3E}">
        <p14:creationId xmlns:p14="http://schemas.microsoft.com/office/powerpoint/2010/main" val="153317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75" y="73153"/>
            <a:ext cx="10364451" cy="1201465"/>
          </a:xfrm>
        </p:spPr>
        <p:txBody>
          <a:bodyPr/>
          <a:lstStyle/>
          <a:p>
            <a:r>
              <a:rPr lang="fr-FR" dirty="0"/>
              <a:t>Diagramme de GANTT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9769" t="22778" r="23018" b="21608"/>
          <a:stretch/>
        </p:blipFill>
        <p:spPr>
          <a:xfrm>
            <a:off x="2087418" y="1274618"/>
            <a:ext cx="7994093" cy="529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72" y="1383777"/>
            <a:ext cx="10364451" cy="904052"/>
          </a:xfrm>
        </p:spPr>
        <p:txBody>
          <a:bodyPr>
            <a:normAutofit fontScale="90000"/>
          </a:bodyPr>
          <a:lstStyle/>
          <a:p>
            <a:r>
              <a:rPr lang="fr-FR" dirty="0"/>
              <a:t>Retour sur Expérience</a:t>
            </a:r>
            <a:br>
              <a:rPr lang="fr-FR" dirty="0"/>
            </a:br>
            <a:r>
              <a:rPr lang="fr-FR" dirty="0"/>
              <a:t>    </a:t>
            </a:r>
            <a:r>
              <a:rPr lang="fr-FR" sz="2000" i="1" dirty="0">
                <a:latin typeface="+mn-lt"/>
              </a:rPr>
              <a:t>Ce projet m’a appris plus précisément ce qu’est </a:t>
            </a:r>
            <a:r>
              <a:rPr lang="fr-FR" sz="2000" i="1" dirty="0" smtClean="0">
                <a:latin typeface="+mn-lt"/>
              </a:rPr>
              <a:t>le ftp  </a:t>
            </a:r>
            <a:r>
              <a:rPr lang="fr-FR" sz="2000" i="1" dirty="0">
                <a:latin typeface="+mn-lt"/>
              </a:rPr>
              <a:t>et tout ce qui l’entoure </a:t>
            </a:r>
            <a:br>
              <a:rPr lang="fr-FR" sz="2000" i="1" dirty="0">
                <a:latin typeface="+mn-lt"/>
              </a:rPr>
            </a:br>
            <a:endParaRPr lang="fr-FR" sz="2200" dirty="0">
              <a:latin typeface="+mn-lt"/>
            </a:endParaRPr>
          </a:p>
        </p:txBody>
      </p:sp>
      <p:pic>
        <p:nvPicPr>
          <p:cNvPr id="4" name="Picture 2" descr="RÃ©sultat de recherche d'images pour &quot;retour sur expÃ©rience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327" y="2518738"/>
            <a:ext cx="3427343" cy="342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60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970" y="1514763"/>
            <a:ext cx="4013652" cy="401365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041237" y="868432"/>
            <a:ext cx="8829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Organisation, entraide, gestion du temps, gestion de l’avancement, développement de l’autonomie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8754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65338"/>
          </a:xfrm>
        </p:spPr>
        <p:txBody>
          <a:bodyPr/>
          <a:lstStyle/>
          <a:p>
            <a:r>
              <a:rPr lang="fr-FR" dirty="0"/>
              <a:t>Les sources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913774" y="1283856"/>
            <a:ext cx="10363826" cy="4507343"/>
          </a:xfrm>
        </p:spPr>
        <p:txBody>
          <a:bodyPr>
            <a:normAutofit fontScale="25000" lnSpcReduction="20000"/>
          </a:bodyPr>
          <a:lstStyle/>
          <a:p>
            <a:r>
              <a:rPr lang="fr-FR" sz="4400" u="sng" dirty="0">
                <a:hlinkClick r:id="rId2"/>
              </a:rPr>
              <a:t>http://histoire-internet.vincaria.net/post/histoire/internet/1980/FTP7</a:t>
            </a:r>
            <a:endParaRPr lang="fr-FR" sz="4400" dirty="0"/>
          </a:p>
          <a:p>
            <a:r>
              <a:rPr lang="fr-FR" sz="4400" dirty="0"/>
              <a:t>https://www.1min30.com/dictionnaire-du-web/serveur-ftp </a:t>
            </a:r>
          </a:p>
          <a:p>
            <a:r>
              <a:rPr lang="fr-FR" sz="4400" u="sng" dirty="0">
                <a:hlinkClick r:id="rId3"/>
              </a:rPr>
              <a:t>http://mannou-tourisme.blogspot.com/2012/04/definition-de-serveur-ftp.html</a:t>
            </a:r>
            <a:endParaRPr lang="fr-FR" sz="4400" dirty="0"/>
          </a:p>
          <a:p>
            <a:r>
              <a:rPr lang="fr-FR" sz="4400" u="sng" dirty="0">
                <a:hlinkClick r:id="rId4"/>
              </a:rPr>
              <a:t>https://www.culture-informatique.net/cest-quoi-un-serveur-ftp/</a:t>
            </a:r>
            <a:endParaRPr lang="fr-FR" sz="4400" dirty="0"/>
          </a:p>
          <a:p>
            <a:r>
              <a:rPr lang="fr-FR" sz="4400" dirty="0"/>
              <a:t>http://fadwalatrach.blogspot.com/p/les-avantages.html</a:t>
            </a:r>
          </a:p>
          <a:p>
            <a:r>
              <a:rPr lang="fr-FR" sz="4400" u="sng" dirty="0">
                <a:hlinkClick r:id="rId5"/>
              </a:rPr>
              <a:t>https://fr.wikipedia.org/wiki/File_Transfer_Protocol</a:t>
            </a:r>
            <a:endParaRPr lang="fr-FR" sz="4400" dirty="0"/>
          </a:p>
          <a:p>
            <a:r>
              <a:rPr lang="fr-FR" sz="4400" u="sng" dirty="0">
                <a:hlinkClick r:id="rId6"/>
              </a:rPr>
              <a:t>https://openclassrooms.com/fr/courses/1373066-tout-sur-la-configuration-dun-serveur-de-jeu-hl1/1373897-le-ftp-de-votre-serveur</a:t>
            </a:r>
            <a:endParaRPr lang="fr-FR" sz="4400" u="sng" dirty="0"/>
          </a:p>
          <a:p>
            <a:r>
              <a:rPr lang="fr-FR" sz="4400" dirty="0">
                <a:hlinkClick r:id="rId7"/>
              </a:rPr>
              <a:t>https://zone.votresite.ca/-/jVM0GRLJgp/</a:t>
            </a:r>
            <a:endParaRPr lang="fr-FR" sz="4400" dirty="0"/>
          </a:p>
          <a:p>
            <a:r>
              <a:rPr lang="fr-FR" sz="4400" dirty="0">
                <a:hlinkClick r:id="rId4"/>
              </a:rPr>
              <a:t>https://www.culture-informatique.net/cest-quoi-un-serveur-ftp/</a:t>
            </a:r>
            <a:endParaRPr lang="fr-FR" sz="4400" dirty="0"/>
          </a:p>
          <a:p>
            <a:r>
              <a:rPr lang="fr-FR" sz="4400" dirty="0">
                <a:hlinkClick r:id="rId8"/>
              </a:rPr>
              <a:t>https://www.novatim.com/actu/les-enjeux-et-usages-du-partage-de-donnees-en-entreprise/</a:t>
            </a:r>
            <a:endParaRPr lang="fr-FR" sz="4400" dirty="0"/>
          </a:p>
          <a:p>
            <a:r>
              <a:rPr lang="fr-FR" sz="4400" dirty="0">
                <a:hlinkClick r:id="rId9"/>
              </a:rPr>
              <a:t>https://blog.lws-hosting.com/sauvegarde-en-ligne/quest-ce-quun-serveur-ftp</a:t>
            </a:r>
            <a:endParaRPr lang="fr-FR" sz="4400" dirty="0"/>
          </a:p>
          <a:p>
            <a:r>
              <a:rPr lang="fr-FR" sz="4400" i="1" u="sng" dirty="0">
                <a:hlinkClick r:id="rId10"/>
              </a:rPr>
              <a:t>https://www.juritravail.com/Actualite/internet-reseaux-sociaux/Id/285064</a:t>
            </a:r>
            <a:endParaRPr lang="fr-FR" sz="4400" dirty="0"/>
          </a:p>
          <a:p>
            <a:r>
              <a:rPr lang="fr-FR" sz="4400" u="sng" dirty="0">
                <a:hlinkClick r:id="rId11"/>
              </a:rPr>
              <a:t>https://www.service-public.fr/professionnels-entreprises/vosdroits/F23431</a:t>
            </a:r>
            <a:endParaRPr lang="fr-FR" sz="4400" dirty="0"/>
          </a:p>
          <a:p>
            <a:r>
              <a:rPr lang="fr-FR" sz="4400" dirty="0"/>
              <a:t>https://www.sacd.fr/quelles-sanctions-pour-les-infractions-aux-droits-dauteur</a:t>
            </a:r>
          </a:p>
          <a:p>
            <a:r>
              <a:rPr lang="fr-FR" sz="9600" dirty="0"/>
              <a:t> </a:t>
            </a:r>
            <a:r>
              <a:rPr lang="fr-FR" sz="4400" dirty="0"/>
              <a:t>https://www.cnil.fr/fr/principes-cles/rgpd-se-preparer-en-6-etapes</a:t>
            </a:r>
          </a:p>
          <a:p>
            <a:r>
              <a:rPr lang="fr-FR" dirty="0"/>
              <a:t> </a:t>
            </a:r>
          </a:p>
          <a:p>
            <a:endParaRPr lang="fr-FR" sz="4400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536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ésultat de recherche d'images pour &quot;travaux pratiqu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4" descr="Résultat de recherche d'images pour &quot;travaux pratiques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4" name="Picture 6" descr="Résultat de recherche d'images pour &quot;travaux pratiques&quot;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812" y="2630055"/>
            <a:ext cx="571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212812" y="849745"/>
            <a:ext cx="6272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/>
              <a:t>Annexe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63527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age associÃ©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91" y="2455198"/>
            <a:ext cx="4055900" cy="206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 descr="RÃ©sultat de recherche d'images pour &quot;gantt project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141" y="2325889"/>
            <a:ext cx="23907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RÃ©sultat de recherche d'images pour &quot;WINDOWS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205" y="2325889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146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sultat de recherche d'images pour &quot;pack offic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39" y="2433782"/>
            <a:ext cx="5524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ésultat de recherche d'images pour &quot;google driv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999" y="2764736"/>
            <a:ext cx="4931064" cy="239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486408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TM04033925[[fn=Ronds dans l’eau]]</Template>
  <TotalTime>320</TotalTime>
  <Words>610</Words>
  <Application>Microsoft Office PowerPoint</Application>
  <PresentationFormat>Grand écran</PresentationFormat>
  <Paragraphs>98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1" baseType="lpstr">
      <vt:lpstr>arial</vt:lpstr>
      <vt:lpstr>arial</vt:lpstr>
      <vt:lpstr>Calibri</vt:lpstr>
      <vt:lpstr>Gill Sans MT</vt:lpstr>
      <vt:lpstr>Mangal</vt:lpstr>
      <vt:lpstr>Tw Cen MT</vt:lpstr>
      <vt:lpstr>Ronds dans l’eau</vt:lpstr>
      <vt:lpstr>Serveur FTP  File transfert protocole  </vt:lpstr>
      <vt:lpstr>Présentation du sujet </vt:lpstr>
      <vt:lpstr>Sommaire</vt:lpstr>
      <vt:lpstr>Présentation PowerPoint</vt:lpstr>
      <vt:lpstr>Présentation PowerPoint</vt:lpstr>
      <vt:lpstr>Présentation PowerPoint</vt:lpstr>
      <vt:lpstr>Présentation PowerPoint</vt:lpstr>
      <vt:lpstr>Les différents protocoles</vt:lpstr>
      <vt:lpstr>Différence entre le ftp et le ssh </vt:lpstr>
      <vt:lpstr>Présentation PowerPoint</vt:lpstr>
      <vt:lpstr>Présentation PowerPoint</vt:lpstr>
      <vt:lpstr>Les Avantages</vt:lpstr>
      <vt:lpstr>Les inconvénients</vt:lpstr>
      <vt:lpstr>enjeux</vt:lpstr>
      <vt:lpstr>    Dimension juridique</vt:lpstr>
      <vt:lpstr>Dimension économique </vt:lpstr>
      <vt:lpstr>   Synthèse</vt:lpstr>
      <vt:lpstr>Diagramme de GANTT</vt:lpstr>
      <vt:lpstr>Retour sur Expérience     Ce projet m’a appris plus précisément ce qu’est le ftp  et tout ce qui l’entoure  </vt:lpstr>
      <vt:lpstr>Présentation PowerPoint</vt:lpstr>
      <vt:lpstr>Les sources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Serveur FTP  File transfert protocole</dc:title>
  <dc:creator>Raph</dc:creator>
  <cp:lastModifiedBy>Raph</cp:lastModifiedBy>
  <cp:revision>43</cp:revision>
  <dcterms:created xsi:type="dcterms:W3CDTF">2019-02-10T13:48:11Z</dcterms:created>
  <dcterms:modified xsi:type="dcterms:W3CDTF">2019-12-05T11:47:14Z</dcterms:modified>
</cp:coreProperties>
</file>