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4" r:id="rId15"/>
    <p:sldId id="269" r:id="rId16"/>
    <p:sldId id="272" r:id="rId17"/>
    <p:sldId id="270" r:id="rId18"/>
    <p:sldId id="271" r:id="rId19"/>
    <p:sldId id="273" r:id="rId20"/>
  </p:sldIdLst>
  <p:sldSz cx="12192000" cy="6858000"/>
  <p:notesSz cx="12192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700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77895" y="779779"/>
            <a:ext cx="5236209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 u="heavy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668395" y="3698240"/>
            <a:ext cx="4855209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7C95A2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 u="heavy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 u="heavy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 u="heavy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824989" y="1454150"/>
            <a:ext cx="8691880" cy="50203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711960" y="1341119"/>
            <a:ext cx="8920480" cy="5247640"/>
          </a:xfrm>
          <a:custGeom>
            <a:avLst/>
            <a:gdLst/>
            <a:ahLst/>
            <a:cxnLst/>
            <a:rect l="l" t="t" r="r" b="b"/>
            <a:pathLst>
              <a:path w="8920480" h="5247640">
                <a:moveTo>
                  <a:pt x="0" y="5247640"/>
                </a:moveTo>
                <a:lnTo>
                  <a:pt x="8920480" y="5247640"/>
                </a:lnTo>
                <a:lnTo>
                  <a:pt x="8920480" y="0"/>
                </a:lnTo>
                <a:lnTo>
                  <a:pt x="0" y="0"/>
                </a:lnTo>
                <a:lnTo>
                  <a:pt x="0" y="5247640"/>
                </a:lnTo>
                <a:close/>
              </a:path>
            </a:pathLst>
          </a:custGeom>
          <a:ln w="2282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0459" y="715009"/>
            <a:ext cx="7371080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 u="heavy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20469" y="2249739"/>
            <a:ext cx="9751060" cy="399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mundoerp.com/blog/erp-trabajar-con-stocks-negativos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sa/3.0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abtec.fr/virtualisation-definition/" TargetMode="External"/><Relationship Id="rId13" Type="http://schemas.openxmlformats.org/officeDocument/2006/relationships/hyperlink" Target="https://www.promosoft.fr/le-marche-de-la-virtualisation-enjeux-et-perspectives/" TargetMode="External"/><Relationship Id="rId3" Type="http://schemas.openxmlformats.org/officeDocument/2006/relationships/hyperlink" Target="http://www.vmware.com/fr/solutions/virtualization.html" TargetMode="External"/><Relationship Id="rId7" Type="http://schemas.openxmlformats.org/officeDocument/2006/relationships/hyperlink" Target="http://blog.infopolis.fr/non-classe/les-enjeux-de-la-virtualisation-pour-les-entreprises.html" TargetMode="External"/><Relationship Id="rId12" Type="http://schemas.openxmlformats.org/officeDocument/2006/relationships/hyperlink" Target="https://itperegrination.wordpress.com/2015/01/28/resume-de-cours-de-virtualisation-avancee/" TargetMode="External"/><Relationship Id="rId2" Type="http://schemas.openxmlformats.org/officeDocument/2006/relationships/hyperlink" Target="http://www.wisper.io/fr/les-grands-principes-de-la-virtualisatio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ulture-informatique.net/WordPress3/wp-content/uploads/2013/12/serveurs-virtuels.png" TargetMode="External"/><Relationship Id="rId11" Type="http://schemas.openxmlformats.org/officeDocument/2006/relationships/hyperlink" Target="https://www.ontrack.com/fr/blog/sql-ou-autres-bases-donnees-avantages-et-inconvenients-de-virtualisation-1/" TargetMode="External"/><Relationship Id="rId5" Type="http://schemas.openxmlformats.org/officeDocument/2006/relationships/hyperlink" Target="http://www.culture-informatique.net/cest-quoi-la-virtualisation/" TargetMode="External"/><Relationship Id="rId10" Type="http://schemas.openxmlformats.org/officeDocument/2006/relationships/hyperlink" Target="http://www.journaldunet.com/solutions/expert/48262/les-risques-majeurs-de-la-virtualisation.shtml" TargetMode="External"/><Relationship Id="rId4" Type="http://schemas.openxmlformats.org/officeDocument/2006/relationships/hyperlink" Target="http://www.supinfo.com/articles/single/5969-qu-est-ce-que-virtualisation" TargetMode="External"/><Relationship Id="rId9" Type="http://schemas.openxmlformats.org/officeDocument/2006/relationships/hyperlink" Target="http://www.sebastien-han.fr/blog/2011/04/12/introduction-a-la-virtualisation/" TargetMode="External"/><Relationship Id="rId14" Type="http://schemas.openxmlformats.org/officeDocument/2006/relationships/hyperlink" Target="http://www.elit-technologies.fr/enjeu-technologique-virtualisation-serveur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abtec.fr/virtualisation-definition/" TargetMode="External"/><Relationship Id="rId13" Type="http://schemas.openxmlformats.org/officeDocument/2006/relationships/hyperlink" Target="https://www.promosoft.fr/le-marche-de-la-virtualisation-enjeux-et-perspectives/" TargetMode="External"/><Relationship Id="rId3" Type="http://schemas.openxmlformats.org/officeDocument/2006/relationships/hyperlink" Target="http://www.vmware.com/fr/solutions/virtualization.html" TargetMode="External"/><Relationship Id="rId7" Type="http://schemas.openxmlformats.org/officeDocument/2006/relationships/hyperlink" Target="http://blog.infopolis.fr/non-classe/les-enjeux-de-la-virtualisation-pour-les-entreprises.html" TargetMode="External"/><Relationship Id="rId12" Type="http://schemas.openxmlformats.org/officeDocument/2006/relationships/hyperlink" Target="https://itperegrination.wordpress.com/2015/01/28/resume-de-cours-de-virtualisation-avancee/" TargetMode="External"/><Relationship Id="rId2" Type="http://schemas.openxmlformats.org/officeDocument/2006/relationships/hyperlink" Target="http://www.wisper.io/fr/les-grands-principes-de-la-virtualisatio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ulture-informatique.net/WordPress3/wp-content/uploads/2013/12/serveurs-virtuels.png" TargetMode="External"/><Relationship Id="rId11" Type="http://schemas.openxmlformats.org/officeDocument/2006/relationships/hyperlink" Target="https://www.ontrack.com/fr/blog/sql-ou-autres-bases-donnees-avantages-et-inconvenients-de-virtualisation-1/" TargetMode="External"/><Relationship Id="rId5" Type="http://schemas.openxmlformats.org/officeDocument/2006/relationships/hyperlink" Target="http://www.culture-informatique.net/cest-quoi-la-virtualisation/" TargetMode="External"/><Relationship Id="rId10" Type="http://schemas.openxmlformats.org/officeDocument/2006/relationships/hyperlink" Target="http://www.journaldunet.com/solutions/expert/48262/les-risques-majeurs-de-la-virtualisation.shtml" TargetMode="External"/><Relationship Id="rId4" Type="http://schemas.openxmlformats.org/officeDocument/2006/relationships/hyperlink" Target="http://www.supinfo.com/articles/single/5969-qu-est-ce-que-virtualisation" TargetMode="External"/><Relationship Id="rId9" Type="http://schemas.openxmlformats.org/officeDocument/2006/relationships/hyperlink" Target="http://www.sebastien-han.fr/blog/2011/04/12/introduction-a-la-virtualisa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3950" y="4023359"/>
            <a:ext cx="189229" cy="186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8530" y="0"/>
            <a:ext cx="1334769" cy="27089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7410" y="5080"/>
            <a:ext cx="237489" cy="10883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0159"/>
            <a:ext cx="523239" cy="46621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1340" y="5480050"/>
            <a:ext cx="514349" cy="13728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4690" y="5080"/>
            <a:ext cx="386079" cy="17398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4881879"/>
            <a:ext cx="441959" cy="195706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5630" y="5080"/>
            <a:ext cx="814069" cy="40258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18260" y="4867910"/>
            <a:ext cx="979169" cy="199008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4190" y="10160"/>
            <a:ext cx="833119" cy="68338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59429" y="2004059"/>
            <a:ext cx="62522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FFFFFF"/>
                </a:solidFill>
                <a:latin typeface="Tw Cen MT"/>
                <a:cs typeface="Tw Cen MT"/>
              </a:rPr>
              <a:t>VEILLE</a:t>
            </a:r>
            <a:r>
              <a:rPr sz="4800" spc="-8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4800" spc="-5" dirty="0">
                <a:solidFill>
                  <a:srgbClr val="FFFFFF"/>
                </a:solidFill>
                <a:latin typeface="Tw Cen MT"/>
                <a:cs typeface="Tw Cen MT"/>
              </a:rPr>
              <a:t>TECHNOLOGIQUE</a:t>
            </a:r>
            <a:endParaRPr sz="4800">
              <a:latin typeface="Tw Cen MT"/>
              <a:cs typeface="Tw Cen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322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LA</a:t>
            </a:r>
            <a:r>
              <a:rPr spc="-70" dirty="0"/>
              <a:t> </a:t>
            </a:r>
            <a:r>
              <a:rPr spc="-10" dirty="0"/>
              <a:t>VIRTUALISATION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VEILLE</a:t>
            </a:r>
            <a:r>
              <a:rPr spc="-75" dirty="0"/>
              <a:t> </a:t>
            </a:r>
            <a:r>
              <a:rPr spc="-5" dirty="0"/>
              <a:t>TECHNOLOGIQUE</a:t>
            </a:r>
          </a:p>
        </p:txBody>
      </p:sp>
      <p:sp>
        <p:nvSpPr>
          <p:cNvPr id="3" name="object 3"/>
          <p:cNvSpPr/>
          <p:nvPr/>
        </p:nvSpPr>
        <p:spPr>
          <a:xfrm>
            <a:off x="6094729" y="2133600"/>
            <a:ext cx="495046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40180" y="3520440"/>
            <a:ext cx="326199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2580" marR="5080" indent="-309880">
              <a:lnSpc>
                <a:spcPct val="100000"/>
              </a:lnSpc>
              <a:spcBef>
                <a:spcPts val="100"/>
              </a:spcBef>
            </a:pP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La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virtualisation</a:t>
            </a:r>
            <a:r>
              <a:rPr sz="3200" b="1" u="heavy" spc="-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de </a:t>
            </a:r>
            <a:r>
              <a:rPr sz="3200" b="1" spc="-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poste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de</a:t>
            </a:r>
            <a:r>
              <a:rPr sz="32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 </a:t>
            </a:r>
            <a:r>
              <a:rPr sz="32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travail</a:t>
            </a:r>
            <a:endParaRPr sz="32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5400" y="152400"/>
            <a:ext cx="2114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u="none" dirty="0">
                <a:latin typeface="Tw Cen MT"/>
                <a:cs typeface="Tw Cen MT"/>
              </a:rPr>
              <a:t>SO</a:t>
            </a:r>
            <a:r>
              <a:rPr sz="3600" b="0" u="none" spc="-10" dirty="0">
                <a:latin typeface="Tw Cen MT"/>
                <a:cs typeface="Tw Cen MT"/>
              </a:rPr>
              <a:t>MM</a:t>
            </a:r>
            <a:r>
              <a:rPr sz="3600" b="0" u="none" spc="-5" dirty="0">
                <a:latin typeface="Tw Cen MT"/>
                <a:cs typeface="Tw Cen MT"/>
              </a:rPr>
              <a:t>AIRE</a:t>
            </a:r>
            <a:endParaRPr sz="3600" dirty="0">
              <a:latin typeface="Tw Cen MT"/>
              <a:cs typeface="Tw Cen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4400" y="838200"/>
            <a:ext cx="10782300" cy="5838137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85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Présentation/Définition</a:t>
            </a:r>
            <a:endParaRPr sz="3600" baseline="2314" dirty="0">
              <a:latin typeface="Tw Cen MT"/>
              <a:cs typeface="Tw Cen MT"/>
            </a:endParaRPr>
          </a:p>
          <a:p>
            <a:pPr marL="241300" indent="-228600">
              <a:lnSpc>
                <a:spcPct val="100000"/>
              </a:lnSpc>
              <a:spcBef>
                <a:spcPts val="158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Historique</a:t>
            </a:r>
            <a:endParaRPr sz="3600" baseline="2314" dirty="0">
              <a:latin typeface="Tw Cen MT"/>
              <a:cs typeface="Tw Cen MT"/>
            </a:endParaRPr>
          </a:p>
          <a:p>
            <a:pPr marL="241300" indent="-228600">
              <a:lnSpc>
                <a:spcPct val="100000"/>
              </a:lnSpc>
              <a:spcBef>
                <a:spcPts val="157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Caractéristiques</a:t>
            </a:r>
            <a:endParaRPr sz="3600" baseline="1157" dirty="0">
              <a:latin typeface="Tw Cen MT"/>
              <a:cs typeface="Tw Cen MT"/>
            </a:endParaRPr>
          </a:p>
          <a:p>
            <a:pPr marL="241300" indent="-228600">
              <a:lnSpc>
                <a:spcPct val="100000"/>
              </a:lnSpc>
              <a:spcBef>
                <a:spcPts val="158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Avantages/Inconvénients</a:t>
            </a:r>
            <a:endParaRPr sz="3600" baseline="2314" dirty="0">
              <a:latin typeface="Tw Cen MT"/>
              <a:cs typeface="Tw Cen MT"/>
            </a:endParaRPr>
          </a:p>
          <a:p>
            <a:pPr marL="241300" indent="-228600">
              <a:lnSpc>
                <a:spcPct val="100000"/>
              </a:lnSpc>
              <a:spcBef>
                <a:spcPts val="157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Enjeux</a:t>
            </a:r>
            <a:endParaRPr sz="3600" baseline="1157" dirty="0">
              <a:latin typeface="Tw Cen MT"/>
              <a:cs typeface="Tw Cen MT"/>
            </a:endParaRPr>
          </a:p>
          <a:p>
            <a:pPr marL="241300" indent="-228600">
              <a:lnSpc>
                <a:spcPct val="100000"/>
              </a:lnSpc>
              <a:spcBef>
                <a:spcPts val="158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Dimensions </a:t>
            </a:r>
            <a:r>
              <a:rPr sz="3600" spc="-7" baseline="2314" dirty="0" err="1" smtClean="0">
                <a:solidFill>
                  <a:srgbClr val="FFFFFF"/>
                </a:solidFill>
                <a:latin typeface="Tw Cen MT"/>
                <a:cs typeface="Tw Cen MT"/>
              </a:rPr>
              <a:t>juridique</a:t>
            </a:r>
            <a:r>
              <a:rPr lang="fr-FR" sz="3600" spc="-7" baseline="2314" dirty="0" smtClean="0">
                <a:solidFill>
                  <a:srgbClr val="FFFFFF"/>
                </a:solidFill>
                <a:latin typeface="Tw Cen MT"/>
                <a:cs typeface="Tw Cen MT"/>
              </a:rPr>
              <a:t> et </a:t>
            </a:r>
            <a:r>
              <a:rPr lang="fr-FR" sz="2800" spc="-7" dirty="0" smtClean="0">
                <a:solidFill>
                  <a:srgbClr val="FFFFFF"/>
                </a:solidFill>
                <a:latin typeface="Tw Cen MT"/>
                <a:cs typeface="Tw Cen MT"/>
              </a:rPr>
              <a:t>économiques</a:t>
            </a:r>
            <a:endParaRPr sz="2800" baseline="2314" dirty="0">
              <a:latin typeface="Tw Cen MT"/>
              <a:cs typeface="Tw Cen MT"/>
            </a:endParaRPr>
          </a:p>
          <a:p>
            <a:pPr marL="241300" indent="-228600">
              <a:lnSpc>
                <a:spcPct val="100000"/>
              </a:lnSpc>
              <a:spcBef>
                <a:spcPts val="158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7" baseline="2314" dirty="0" err="1" smtClean="0">
                <a:solidFill>
                  <a:srgbClr val="FFFFFF"/>
                </a:solidFill>
                <a:latin typeface="Tw Cen MT"/>
                <a:cs typeface="Tw Cen MT"/>
              </a:rPr>
              <a:t>Synthèse</a:t>
            </a:r>
            <a:endParaRPr lang="fr-FR" sz="3600" spc="-7" baseline="2314" dirty="0" smtClean="0">
              <a:solidFill>
                <a:srgbClr val="FFFFFF"/>
              </a:solidFill>
              <a:latin typeface="Tw Cen MT"/>
              <a:cs typeface="Tw Cen MT"/>
            </a:endParaRPr>
          </a:p>
          <a:p>
            <a:pPr marL="241300" indent="-228600">
              <a:lnSpc>
                <a:spcPct val="100000"/>
              </a:lnSpc>
              <a:spcBef>
                <a:spcPts val="158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lang="fr-FR" sz="3600" spc="-7" baseline="2314" dirty="0" smtClean="0">
                <a:solidFill>
                  <a:srgbClr val="FFFFFF"/>
                </a:solidFill>
                <a:latin typeface="Tw Cen MT"/>
                <a:cs typeface="Tw Cen MT"/>
              </a:rPr>
              <a:t>Diagramme de </a:t>
            </a:r>
            <a:r>
              <a:rPr lang="fr-FR"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G</a:t>
            </a:r>
            <a:r>
              <a:rPr lang="fr-FR" sz="3600" spc="-7" baseline="2314" dirty="0" smtClean="0">
                <a:solidFill>
                  <a:srgbClr val="FFFFFF"/>
                </a:solidFill>
                <a:latin typeface="Tw Cen MT"/>
                <a:cs typeface="Tw Cen MT"/>
              </a:rPr>
              <a:t>antt</a:t>
            </a:r>
            <a:endParaRPr sz="3600" baseline="2314" dirty="0">
              <a:latin typeface="Tw Cen MT"/>
              <a:cs typeface="Tw Cen MT"/>
            </a:endParaRPr>
          </a:p>
          <a:p>
            <a:pPr marL="241300" indent="-228600">
              <a:lnSpc>
                <a:spcPct val="100000"/>
              </a:lnSpc>
              <a:spcBef>
                <a:spcPts val="157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Retour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sur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expériences</a:t>
            </a:r>
            <a:r>
              <a:rPr sz="3600" spc="-15" baseline="1157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(REX)</a:t>
            </a:r>
            <a:endParaRPr sz="3600" baseline="1157" dirty="0">
              <a:latin typeface="Tw Cen MT"/>
              <a:cs typeface="Tw Cen MT"/>
            </a:endParaRPr>
          </a:p>
          <a:p>
            <a:pPr marL="241300" indent="-228600">
              <a:lnSpc>
                <a:spcPct val="100000"/>
              </a:lnSpc>
              <a:spcBef>
                <a:spcPts val="158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Sources</a:t>
            </a:r>
            <a:endParaRPr sz="3600" baseline="2314" dirty="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0" y="1131570"/>
            <a:ext cx="40601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u="none" spc="-5" dirty="0">
                <a:latin typeface="Tw Cen MT"/>
                <a:cs typeface="Tw Cen MT"/>
              </a:rPr>
              <a:t>PRÉSENTATION/DÉFINITION</a:t>
            </a:r>
            <a:endParaRPr sz="2800">
              <a:latin typeface="Tw Cen MT"/>
              <a:cs typeface="Tw Cen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20469" y="2228850"/>
            <a:ext cx="9335770" cy="2327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339090" indent="-228600">
              <a:lnSpc>
                <a:spcPct val="117400"/>
              </a:lnSpc>
              <a:spcBef>
                <a:spcPts val="95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Virtualisation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: Processus visant à créer une version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logicielle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d’une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entité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physique.</a:t>
            </a:r>
            <a:endParaRPr sz="2400">
              <a:latin typeface="Tw Cen MT"/>
              <a:cs typeface="Tw Cen MT"/>
            </a:endParaRPr>
          </a:p>
          <a:p>
            <a:pPr marL="241300" marR="5080" indent="-228600">
              <a:lnSpc>
                <a:spcPct val="118700"/>
              </a:lnSpc>
              <a:spcBef>
                <a:spcPts val="1115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Hyperviseur : Plateforme de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virtualisation qui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permet </a:t>
            </a:r>
            <a:r>
              <a:rPr sz="3600" spc="7" baseline="1157" dirty="0">
                <a:solidFill>
                  <a:srgbClr val="FFFFFF"/>
                </a:solidFill>
                <a:latin typeface="Tw Cen MT"/>
                <a:cs typeface="Tw Cen MT"/>
              </a:rPr>
              <a:t>de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à plusieurs OS de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travailler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sur une même machine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physique.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(VMWare, Oracle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VirtualBox, 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QEMU)</a:t>
            </a:r>
            <a:endParaRPr sz="2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1730" y="618489"/>
            <a:ext cx="9906000" cy="1478280"/>
          </a:xfrm>
          <a:prstGeom prst="rect">
            <a:avLst/>
          </a:prstGeom>
          <a:ln w="3175">
            <a:solidFill>
              <a:srgbClr val="B8ECD4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Times New Roman"/>
              <a:cs typeface="Times New Roman"/>
            </a:endParaRPr>
          </a:p>
          <a:p>
            <a:pPr marR="635" algn="ctr">
              <a:lnSpc>
                <a:spcPct val="100000"/>
              </a:lnSpc>
            </a:pPr>
            <a:r>
              <a:rPr spc="-5" dirty="0"/>
              <a:t>DIFFÉRENCE AVEC </a:t>
            </a:r>
            <a:r>
              <a:rPr dirty="0"/>
              <a:t>LA</a:t>
            </a:r>
            <a:r>
              <a:rPr spc="5" dirty="0"/>
              <a:t> </a:t>
            </a:r>
            <a:r>
              <a:rPr spc="-5" dirty="0"/>
              <a:t>VIRTUALISATION</a:t>
            </a:r>
          </a:p>
        </p:txBody>
      </p:sp>
      <p:sp>
        <p:nvSpPr>
          <p:cNvPr id="3" name="object 3"/>
          <p:cNvSpPr/>
          <p:nvPr/>
        </p:nvSpPr>
        <p:spPr>
          <a:xfrm>
            <a:off x="2890520" y="2250439"/>
            <a:ext cx="6407150" cy="3540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0359" y="1131570"/>
            <a:ext cx="3886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2 TYPES</a:t>
            </a:r>
            <a:r>
              <a:rPr sz="2800" b="1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D’HYPERVISEURS</a:t>
            </a:r>
            <a:endParaRPr sz="2800">
              <a:latin typeface="Tw Cen MT"/>
              <a:cs typeface="Tw Cen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1730" y="2796539"/>
            <a:ext cx="4415790" cy="2994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56679" y="2796539"/>
            <a:ext cx="4589780" cy="29946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06320" y="1870709"/>
            <a:ext cx="7379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09235" algn="l"/>
              </a:tabLst>
            </a:pP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Hyperviseur de</a:t>
            </a:r>
            <a:r>
              <a:rPr sz="1800" spc="-2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type</a:t>
            </a:r>
            <a:r>
              <a:rPr sz="1800" spc="-1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1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solidFill>
                  <a:srgbClr val="FFFFFF"/>
                </a:solidFill>
                <a:latin typeface="Tw Cen MT"/>
                <a:cs typeface="Tw Cen MT"/>
              </a:rPr>
              <a:t>Hyperviseur de type</a:t>
            </a:r>
            <a:r>
              <a:rPr sz="1800" spc="-4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2</a:t>
            </a:r>
            <a:endParaRPr sz="18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08879" y="1101090"/>
            <a:ext cx="21697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HISTORIQUE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0469" y="2228850"/>
            <a:ext cx="9666605" cy="2893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106680" indent="-228600">
              <a:lnSpc>
                <a:spcPct val="117400"/>
              </a:lnSpc>
              <a:spcBef>
                <a:spcPts val="95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Années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70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: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Développement au centre de Cambridge d’IBM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en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collaboration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 avec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le</a:t>
            </a:r>
            <a:r>
              <a:rPr sz="2400" spc="-1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MIT</a:t>
            </a:r>
            <a:endParaRPr sz="2400">
              <a:latin typeface="Tw Cen MT"/>
              <a:cs typeface="Tw Cen MT"/>
            </a:endParaRPr>
          </a:p>
          <a:p>
            <a:pPr marL="241300" marR="5080" indent="-228600">
              <a:lnSpc>
                <a:spcPct val="117400"/>
              </a:lnSpc>
              <a:spcBef>
                <a:spcPts val="115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Années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80-90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: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Embryons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de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virtualisation,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peuvent être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purement logiciels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ou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couplées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à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du matériel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additionnel</a:t>
            </a:r>
            <a:endParaRPr sz="2400">
              <a:latin typeface="Tw Cen MT"/>
              <a:cs typeface="Tw Cen MT"/>
            </a:endParaRPr>
          </a:p>
          <a:p>
            <a:pPr marL="241300" marR="1491615" indent="-228600">
              <a:lnSpc>
                <a:spcPct val="117400"/>
              </a:lnSpc>
              <a:spcBef>
                <a:spcPts val="115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Années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90-2000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: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VMWare développe un système prioritaire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de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virtualisation de logicielle</a:t>
            </a:r>
            <a:endParaRPr sz="2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3270" y="1131570"/>
            <a:ext cx="30397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5" dirty="0"/>
              <a:t>C</a:t>
            </a:r>
            <a:r>
              <a:rPr sz="2800" dirty="0"/>
              <a:t>A</a:t>
            </a:r>
            <a:r>
              <a:rPr sz="2800" spc="-5" dirty="0"/>
              <a:t>R</a:t>
            </a:r>
            <a:r>
              <a:rPr sz="2800" dirty="0"/>
              <a:t>A</a:t>
            </a:r>
            <a:r>
              <a:rPr sz="2800" spc="-5" dirty="0"/>
              <a:t>C</a:t>
            </a:r>
            <a:r>
              <a:rPr sz="2800" spc="5" dirty="0"/>
              <a:t>T</a:t>
            </a:r>
            <a:r>
              <a:rPr sz="2800" dirty="0"/>
              <a:t>É</a:t>
            </a:r>
            <a:r>
              <a:rPr sz="2800" spc="-5" dirty="0"/>
              <a:t>R</a:t>
            </a:r>
            <a:r>
              <a:rPr sz="2800" spc="5" dirty="0"/>
              <a:t>I</a:t>
            </a:r>
            <a:r>
              <a:rPr sz="2800" spc="-5" dirty="0"/>
              <a:t>S</a:t>
            </a:r>
            <a:r>
              <a:rPr sz="2800" dirty="0"/>
              <a:t>TI</a:t>
            </a:r>
            <a:r>
              <a:rPr sz="2800" spc="5" dirty="0"/>
              <a:t>Q</a:t>
            </a:r>
            <a:r>
              <a:rPr sz="2800" dirty="0"/>
              <a:t>UES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220469" y="2192781"/>
            <a:ext cx="9530715" cy="249110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2886710" indent="-229235">
              <a:lnSpc>
                <a:spcPct val="100000"/>
              </a:lnSpc>
              <a:spcBef>
                <a:spcPts val="885"/>
              </a:spcBef>
              <a:buSzPct val="125000"/>
              <a:buFont typeface="Arial"/>
              <a:buChar char="•"/>
              <a:tabLst>
                <a:tab pos="2886710" algn="l"/>
              </a:tabLst>
            </a:pPr>
            <a:r>
              <a:rPr sz="3600" b="1" u="heavy" baseline="2314" dirty="0">
                <a:solidFill>
                  <a:srgbClr val="F5CCB4"/>
                </a:solidFill>
                <a:uFill>
                  <a:solidFill>
                    <a:srgbClr val="F5CCB4"/>
                  </a:solidFill>
                </a:uFill>
                <a:latin typeface="Tw Cen MT"/>
                <a:cs typeface="Tw Cen MT"/>
              </a:rPr>
              <a:t>Différents </a:t>
            </a:r>
            <a:r>
              <a:rPr sz="3600" b="1" u="heavy" spc="-7" baseline="2314" dirty="0">
                <a:solidFill>
                  <a:srgbClr val="F5CCB4"/>
                </a:solidFill>
                <a:uFill>
                  <a:solidFill>
                    <a:srgbClr val="F5CCB4"/>
                  </a:solidFill>
                </a:uFill>
                <a:latin typeface="Tw Cen MT"/>
                <a:cs typeface="Tw Cen MT"/>
              </a:rPr>
              <a:t>types de</a:t>
            </a:r>
            <a:r>
              <a:rPr sz="3600" b="1" u="heavy" spc="-44" baseline="2314" dirty="0">
                <a:solidFill>
                  <a:srgbClr val="F5CCB4"/>
                </a:solidFill>
                <a:uFill>
                  <a:solidFill>
                    <a:srgbClr val="F5CCB4"/>
                  </a:solidFill>
                </a:uFill>
                <a:latin typeface="Tw Cen MT"/>
                <a:cs typeface="Tw Cen MT"/>
              </a:rPr>
              <a:t> </a:t>
            </a:r>
            <a:r>
              <a:rPr sz="3600" b="1" u="heavy" spc="-7" baseline="2314" dirty="0">
                <a:solidFill>
                  <a:srgbClr val="F5CCB4"/>
                </a:solidFill>
                <a:uFill>
                  <a:solidFill>
                    <a:srgbClr val="F5CCB4"/>
                  </a:solidFill>
                </a:uFill>
                <a:latin typeface="Tw Cen MT"/>
                <a:cs typeface="Tw Cen MT"/>
              </a:rPr>
              <a:t>virtualisation</a:t>
            </a:r>
            <a:endParaRPr sz="3600" baseline="2314">
              <a:latin typeface="Tw Cen MT"/>
              <a:cs typeface="Tw Cen MT"/>
            </a:endParaRPr>
          </a:p>
          <a:p>
            <a:pPr marL="241300" indent="-228600" algn="just">
              <a:lnSpc>
                <a:spcPct val="100000"/>
              </a:lnSpc>
              <a:spcBef>
                <a:spcPts val="158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Virtualisation de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serveur,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de stockage</a:t>
            </a:r>
            <a:r>
              <a:rPr sz="3600" spc="15" baseline="2314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d’applications…</a:t>
            </a:r>
            <a:endParaRPr sz="3600" baseline="2314">
              <a:latin typeface="Tw Cen MT"/>
              <a:cs typeface="Tw Cen MT"/>
            </a:endParaRPr>
          </a:p>
          <a:p>
            <a:pPr marL="241300" marR="5080" indent="-228600" algn="just">
              <a:lnSpc>
                <a:spcPct val="118700"/>
              </a:lnSpc>
              <a:spcBef>
                <a:spcPts val="103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Virtualisation du poste de travail (Virtual Desktop Intégration/VDI)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: Consiste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 à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afficher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une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image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virtuelle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du poste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qui est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exécuté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sur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un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serveur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distant 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(Hyperviseur)</a:t>
            </a:r>
            <a:endParaRPr sz="2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23029" y="1162050"/>
            <a:ext cx="4339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AVANTAGES ET</a:t>
            </a:r>
            <a:r>
              <a:rPr sz="2400" spc="-105" dirty="0"/>
              <a:t> </a:t>
            </a:r>
            <a:r>
              <a:rPr sz="2400" dirty="0"/>
              <a:t>INCONVÉNIENTS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3714750" y="2313939"/>
            <a:ext cx="4759959" cy="3329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900170" y="5285740"/>
            <a:ext cx="29546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sng" spc="-5" dirty="0">
                <a:solidFill>
                  <a:srgbClr val="21FFFF"/>
                </a:solidFill>
                <a:uFill>
                  <a:solidFill>
                    <a:srgbClr val="21FFFF"/>
                  </a:solidFill>
                </a:uFill>
                <a:latin typeface="Tw Cen MT"/>
                <a:cs typeface="Tw Cen MT"/>
                <a:hlinkClick r:id="rId3"/>
              </a:rPr>
              <a:t>Cette photo</a:t>
            </a:r>
            <a:r>
              <a:rPr sz="900" spc="-5" dirty="0">
                <a:solidFill>
                  <a:srgbClr val="21FFFF"/>
                </a:solidFill>
                <a:latin typeface="Tw Cen MT"/>
                <a:cs typeface="Tw Cen MT"/>
                <a:hlinkClick r:id="rId3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w Cen MT"/>
                <a:cs typeface="Tw Cen MT"/>
              </a:rPr>
              <a:t>par </a:t>
            </a:r>
            <a:r>
              <a:rPr sz="900" spc="-5" dirty="0">
                <a:solidFill>
                  <a:srgbClr val="FFFFFF"/>
                </a:solidFill>
                <a:latin typeface="Tw Cen MT"/>
                <a:cs typeface="Tw Cen MT"/>
              </a:rPr>
              <a:t>Auteur inconnu </a:t>
            </a:r>
            <a:r>
              <a:rPr sz="900" dirty="0">
                <a:solidFill>
                  <a:srgbClr val="FFFFFF"/>
                </a:solidFill>
                <a:latin typeface="Tw Cen MT"/>
                <a:cs typeface="Tw Cen MT"/>
              </a:rPr>
              <a:t>est </a:t>
            </a:r>
            <a:r>
              <a:rPr sz="900" spc="-5" dirty="0">
                <a:solidFill>
                  <a:srgbClr val="FFFFFF"/>
                </a:solidFill>
                <a:latin typeface="Tw Cen MT"/>
                <a:cs typeface="Tw Cen MT"/>
              </a:rPr>
              <a:t>soumis </a:t>
            </a:r>
            <a:r>
              <a:rPr sz="900" dirty="0">
                <a:solidFill>
                  <a:srgbClr val="FFFFFF"/>
                </a:solidFill>
                <a:latin typeface="Tw Cen MT"/>
                <a:cs typeface="Tw Cen MT"/>
              </a:rPr>
              <a:t>à </a:t>
            </a:r>
            <a:r>
              <a:rPr sz="900" spc="-5" dirty="0">
                <a:solidFill>
                  <a:srgbClr val="FFFFFF"/>
                </a:solidFill>
                <a:latin typeface="Tw Cen MT"/>
                <a:cs typeface="Tw Cen MT"/>
              </a:rPr>
              <a:t>la licence </a:t>
            </a:r>
            <a:r>
              <a:rPr sz="900" u="sng" spc="-5" dirty="0">
                <a:solidFill>
                  <a:srgbClr val="21FFFF"/>
                </a:solidFill>
                <a:uFill>
                  <a:solidFill>
                    <a:srgbClr val="21FFFF"/>
                  </a:solidFill>
                </a:uFill>
                <a:latin typeface="Tw Cen MT"/>
                <a:cs typeface="Tw Cen MT"/>
                <a:hlinkClick r:id="rId4"/>
              </a:rPr>
              <a:t>CC</a:t>
            </a:r>
            <a:r>
              <a:rPr sz="900" u="sng" spc="114" dirty="0">
                <a:solidFill>
                  <a:srgbClr val="21FFFF"/>
                </a:solidFill>
                <a:uFill>
                  <a:solidFill>
                    <a:srgbClr val="21FFFF"/>
                  </a:solidFill>
                </a:uFill>
                <a:latin typeface="Tw Cen MT"/>
                <a:cs typeface="Tw Cen MT"/>
                <a:hlinkClick r:id="rId4"/>
              </a:rPr>
              <a:t> </a:t>
            </a:r>
            <a:r>
              <a:rPr sz="900" u="sng" spc="-5" dirty="0">
                <a:solidFill>
                  <a:srgbClr val="21FFFF"/>
                </a:solidFill>
                <a:uFill>
                  <a:solidFill>
                    <a:srgbClr val="21FFFF"/>
                  </a:solidFill>
                </a:uFill>
                <a:latin typeface="Tw Cen MT"/>
                <a:cs typeface="Tw Cen MT"/>
                <a:hlinkClick r:id="rId4"/>
              </a:rPr>
              <a:t>BY-SA</a:t>
            </a:r>
            <a:endParaRPr sz="9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0589" y="1233170"/>
            <a:ext cx="1706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A</a:t>
            </a:r>
            <a:r>
              <a:rPr sz="2400" spc="5" dirty="0"/>
              <a:t>V</a:t>
            </a:r>
            <a:r>
              <a:rPr sz="2400" spc="-5" dirty="0"/>
              <a:t>A</a:t>
            </a:r>
            <a:r>
              <a:rPr sz="2400" spc="5" dirty="0"/>
              <a:t>N</a:t>
            </a:r>
            <a:r>
              <a:rPr sz="2400" dirty="0"/>
              <a:t>T</a:t>
            </a:r>
            <a:r>
              <a:rPr sz="2400" spc="5" dirty="0"/>
              <a:t>A</a:t>
            </a:r>
            <a:r>
              <a:rPr sz="2400" spc="-5" dirty="0"/>
              <a:t>G</a:t>
            </a:r>
            <a:r>
              <a:rPr sz="2400" dirty="0"/>
              <a:t>ES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5156200" y="1145539"/>
            <a:ext cx="5891530" cy="4645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25550" y="2283459"/>
            <a:ext cx="2200910" cy="1764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ts val="4100"/>
              </a:lnSpc>
              <a:buSzPct val="125000"/>
              <a:buFont typeface="Arial"/>
              <a:buChar char="-"/>
              <a:tabLst>
                <a:tab pos="298450" algn="l"/>
              </a:tabLst>
            </a:pPr>
            <a:r>
              <a:rPr sz="3200" dirty="0">
                <a:solidFill>
                  <a:srgbClr val="FFFFFF"/>
                </a:solidFill>
                <a:latin typeface="Tw Cen MT"/>
                <a:cs typeface="Tw Cen MT"/>
              </a:rPr>
              <a:t>Économique</a:t>
            </a:r>
            <a:endParaRPr sz="3200">
              <a:latin typeface="Tw Cen MT"/>
              <a:cs typeface="Tw Cen MT"/>
            </a:endParaRPr>
          </a:p>
          <a:p>
            <a:pPr marL="298450" indent="-285750">
              <a:lnSpc>
                <a:spcPct val="100000"/>
              </a:lnSpc>
              <a:spcBef>
                <a:spcPts val="40"/>
              </a:spcBef>
              <a:buSzPct val="125000"/>
              <a:buFont typeface="Arial"/>
              <a:buChar char="-"/>
              <a:tabLst>
                <a:tab pos="298450" algn="l"/>
              </a:tabLst>
            </a:pPr>
            <a:r>
              <a:rPr sz="3200" dirty="0">
                <a:solidFill>
                  <a:srgbClr val="FFFFFF"/>
                </a:solidFill>
                <a:latin typeface="Tw Cen MT"/>
                <a:cs typeface="Tw Cen MT"/>
              </a:rPr>
              <a:t>Écologique</a:t>
            </a:r>
            <a:endParaRPr sz="3200">
              <a:latin typeface="Tw Cen MT"/>
              <a:cs typeface="Tw Cen MT"/>
            </a:endParaRPr>
          </a:p>
          <a:p>
            <a:pPr marL="298450" indent="-285750">
              <a:lnSpc>
                <a:spcPct val="100000"/>
              </a:lnSpc>
              <a:spcBef>
                <a:spcPts val="50"/>
              </a:spcBef>
              <a:buSzPct val="125000"/>
              <a:buFont typeface="Arial"/>
              <a:buChar char="-"/>
              <a:tabLst>
                <a:tab pos="298450" algn="l"/>
              </a:tabLst>
            </a:pPr>
            <a:r>
              <a:rPr sz="3200" dirty="0">
                <a:solidFill>
                  <a:srgbClr val="FFFFFF"/>
                </a:solidFill>
                <a:latin typeface="Tw Cen MT"/>
                <a:cs typeface="Tw Cen MT"/>
              </a:rPr>
              <a:t>Simplicité</a:t>
            </a:r>
            <a:endParaRPr sz="32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1039" y="1233170"/>
            <a:ext cx="22047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INCONVÉNIENTS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5156200" y="1109980"/>
            <a:ext cx="5891530" cy="46812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25550" y="2292350"/>
            <a:ext cx="3675379" cy="3213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2880"/>
              </a:lnSpc>
              <a:buSzPct val="123913"/>
              <a:buFont typeface="Arial"/>
              <a:buChar char="-"/>
              <a:tabLst>
                <a:tab pos="286385" algn="l"/>
                <a:tab pos="287020" algn="l"/>
              </a:tabLst>
            </a:pPr>
            <a:r>
              <a:rPr sz="3450" spc="-7" baseline="1207" dirty="0">
                <a:solidFill>
                  <a:srgbClr val="FFFFFF"/>
                </a:solidFill>
                <a:latin typeface="Tw Cen MT"/>
                <a:cs typeface="Tw Cen MT"/>
              </a:rPr>
              <a:t>Dégradation de</a:t>
            </a:r>
            <a:r>
              <a:rPr sz="3450" spc="-15" baseline="1207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450" baseline="1207" dirty="0">
                <a:solidFill>
                  <a:srgbClr val="FFFFFF"/>
                </a:solidFill>
                <a:latin typeface="Tw Cen MT"/>
                <a:cs typeface="Tw Cen MT"/>
              </a:rPr>
              <a:t>la</a:t>
            </a:r>
            <a:endParaRPr sz="3450" baseline="1207">
              <a:latin typeface="Tw Cen MT"/>
              <a:cs typeface="Tw Cen MT"/>
            </a:endParaRPr>
          </a:p>
          <a:p>
            <a:pPr marL="286385">
              <a:lnSpc>
                <a:spcPts val="2670"/>
              </a:lnSpc>
            </a:pPr>
            <a:r>
              <a:rPr sz="2300" spc="-5" dirty="0">
                <a:solidFill>
                  <a:srgbClr val="FFFFFF"/>
                </a:solidFill>
                <a:latin typeface="Tw Cen MT"/>
                <a:cs typeface="Tw Cen MT"/>
              </a:rPr>
              <a:t>performance</a:t>
            </a:r>
            <a:endParaRPr sz="2300">
              <a:latin typeface="Tw Cen MT"/>
              <a:cs typeface="Tw Cen MT"/>
            </a:endParaRPr>
          </a:p>
          <a:p>
            <a:pPr marL="286385" marR="429259" indent="-274320">
              <a:lnSpc>
                <a:spcPct val="93700"/>
              </a:lnSpc>
              <a:spcBef>
                <a:spcPts val="705"/>
              </a:spcBef>
              <a:buSzPct val="123913"/>
              <a:buFont typeface="Arial"/>
              <a:buChar char="-"/>
              <a:tabLst>
                <a:tab pos="286385" algn="l"/>
                <a:tab pos="287020" algn="l"/>
              </a:tabLst>
            </a:pPr>
            <a:r>
              <a:rPr sz="3450" spc="-7" baseline="2415" dirty="0">
                <a:solidFill>
                  <a:srgbClr val="FFFFFF"/>
                </a:solidFill>
                <a:latin typeface="Tw Cen MT"/>
                <a:cs typeface="Tw Cen MT"/>
              </a:rPr>
              <a:t>Risques potentiels </a:t>
            </a:r>
            <a:r>
              <a:rPr sz="3450" baseline="2415" dirty="0">
                <a:solidFill>
                  <a:srgbClr val="FFFFFF"/>
                </a:solidFill>
                <a:latin typeface="Tw Cen MT"/>
                <a:cs typeface="Tw Cen MT"/>
              </a:rPr>
              <a:t>pour la </a:t>
            </a:r>
            <a:r>
              <a:rPr sz="230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Tw Cen MT"/>
                <a:cs typeface="Tw Cen MT"/>
              </a:rPr>
              <a:t>sécurité</a:t>
            </a:r>
            <a:endParaRPr sz="2300">
              <a:latin typeface="Tw Cen MT"/>
              <a:cs typeface="Tw Cen MT"/>
            </a:endParaRPr>
          </a:p>
          <a:p>
            <a:pPr marL="286385" marR="175260" indent="-274320">
              <a:lnSpc>
                <a:spcPct val="97000"/>
              </a:lnSpc>
              <a:spcBef>
                <a:spcPts val="580"/>
              </a:spcBef>
              <a:buSzPct val="123913"/>
              <a:buFont typeface="Arial"/>
              <a:buChar char="-"/>
              <a:tabLst>
                <a:tab pos="286385" algn="l"/>
                <a:tab pos="287020" algn="l"/>
              </a:tabLst>
            </a:pPr>
            <a:r>
              <a:rPr sz="3450" baseline="1207" dirty="0">
                <a:solidFill>
                  <a:srgbClr val="FFFFFF"/>
                </a:solidFill>
                <a:latin typeface="Tw Cen MT"/>
                <a:cs typeface="Tw Cen MT"/>
              </a:rPr>
              <a:t>Arrêt </a:t>
            </a:r>
            <a:r>
              <a:rPr sz="3450" spc="-7" baseline="1207" dirty="0">
                <a:solidFill>
                  <a:srgbClr val="FFFFFF"/>
                </a:solidFill>
                <a:latin typeface="Tw Cen MT"/>
                <a:cs typeface="Tw Cen MT"/>
              </a:rPr>
              <a:t>total de </a:t>
            </a:r>
            <a:r>
              <a:rPr sz="3450" baseline="1207" dirty="0">
                <a:solidFill>
                  <a:srgbClr val="FFFFFF"/>
                </a:solidFill>
                <a:latin typeface="Tw Cen MT"/>
                <a:cs typeface="Tw Cen MT"/>
              </a:rPr>
              <a:t>la </a:t>
            </a:r>
            <a:r>
              <a:rPr sz="3450" spc="-7" baseline="1207" dirty="0">
                <a:solidFill>
                  <a:srgbClr val="FFFFFF"/>
                </a:solidFill>
                <a:latin typeface="Tw Cen MT"/>
                <a:cs typeface="Tw Cen MT"/>
              </a:rPr>
              <a:t>production </a:t>
            </a:r>
            <a:r>
              <a:rPr sz="2300" spc="-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300" dirty="0">
                <a:solidFill>
                  <a:srgbClr val="FFFFFF"/>
                </a:solidFill>
                <a:latin typeface="Tw Cen MT"/>
                <a:cs typeface="Tw Cen MT"/>
              </a:rPr>
              <a:t>en </a:t>
            </a:r>
            <a:r>
              <a:rPr sz="2300" spc="-5" dirty="0">
                <a:solidFill>
                  <a:srgbClr val="FFFFFF"/>
                </a:solidFill>
                <a:latin typeface="Tw Cen MT"/>
                <a:cs typeface="Tw Cen MT"/>
              </a:rPr>
              <a:t>cas de défaillance du  réseau </a:t>
            </a:r>
            <a:r>
              <a:rPr sz="2300" dirty="0">
                <a:solidFill>
                  <a:srgbClr val="FFFFFF"/>
                </a:solidFill>
                <a:latin typeface="Tw Cen MT"/>
                <a:cs typeface="Tw Cen MT"/>
              </a:rPr>
              <a:t>ou </a:t>
            </a:r>
            <a:r>
              <a:rPr sz="2300" spc="-5" dirty="0">
                <a:solidFill>
                  <a:srgbClr val="FFFFFF"/>
                </a:solidFill>
                <a:latin typeface="Tw Cen MT"/>
                <a:cs typeface="Tw Cen MT"/>
              </a:rPr>
              <a:t>du</a:t>
            </a:r>
            <a:r>
              <a:rPr sz="2300" spc="-2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Tw Cen MT"/>
                <a:cs typeface="Tw Cen MT"/>
              </a:rPr>
              <a:t>matérielle</a:t>
            </a:r>
            <a:endParaRPr sz="2300">
              <a:latin typeface="Tw Cen MT"/>
              <a:cs typeface="Tw Cen MT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SzPct val="123913"/>
              <a:buFont typeface="Arial"/>
              <a:buChar char="-"/>
              <a:tabLst>
                <a:tab pos="286385" algn="l"/>
                <a:tab pos="287020" algn="l"/>
              </a:tabLst>
            </a:pPr>
            <a:r>
              <a:rPr sz="3450" spc="-7" baseline="1207" dirty="0">
                <a:solidFill>
                  <a:srgbClr val="FFFFFF"/>
                </a:solidFill>
                <a:latin typeface="Tw Cen MT"/>
                <a:cs typeface="Tw Cen MT"/>
              </a:rPr>
              <a:t>Complexité </a:t>
            </a:r>
            <a:r>
              <a:rPr sz="3450" baseline="1207" dirty="0">
                <a:solidFill>
                  <a:srgbClr val="FFFFFF"/>
                </a:solidFill>
                <a:latin typeface="Tw Cen MT"/>
                <a:cs typeface="Tw Cen MT"/>
              </a:rPr>
              <a:t>de </a:t>
            </a:r>
            <a:r>
              <a:rPr sz="3450" spc="-7" baseline="1207" dirty="0">
                <a:solidFill>
                  <a:srgbClr val="FFFFFF"/>
                </a:solidFill>
                <a:latin typeface="Tw Cen MT"/>
                <a:cs typeface="Tw Cen MT"/>
              </a:rPr>
              <a:t>mise </a:t>
            </a:r>
            <a:r>
              <a:rPr sz="3450" baseline="1207" dirty="0">
                <a:solidFill>
                  <a:srgbClr val="FFFFFF"/>
                </a:solidFill>
                <a:latin typeface="Tw Cen MT"/>
                <a:cs typeface="Tw Cen MT"/>
              </a:rPr>
              <a:t>en</a:t>
            </a:r>
            <a:r>
              <a:rPr sz="3450" spc="-67" baseline="1207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450" spc="-7" baseline="1207" dirty="0">
                <a:solidFill>
                  <a:srgbClr val="FFFFFF"/>
                </a:solidFill>
                <a:latin typeface="Tw Cen MT"/>
                <a:cs typeface="Tw Cen MT"/>
              </a:rPr>
              <a:t>place</a:t>
            </a:r>
            <a:endParaRPr sz="3450" baseline="1207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72739" y="628650"/>
            <a:ext cx="6591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Print"/>
                <a:cs typeface="Segoe Print"/>
              </a:rPr>
              <a:t>Les </a:t>
            </a:r>
            <a:r>
              <a:rPr sz="1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Print"/>
                <a:cs typeface="Segoe Print"/>
              </a:rPr>
              <a:t>enjeux </a:t>
            </a:r>
            <a:r>
              <a:rPr sz="1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Print"/>
                <a:cs typeface="Segoe Print"/>
              </a:rPr>
              <a:t>de </a:t>
            </a:r>
            <a:r>
              <a:rPr sz="1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Print"/>
                <a:cs typeface="Segoe Print"/>
              </a:rPr>
              <a:t>la </a:t>
            </a:r>
            <a:r>
              <a:rPr sz="1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Print"/>
                <a:cs typeface="Segoe Print"/>
              </a:rPr>
              <a:t>virtualisation </a:t>
            </a:r>
            <a:r>
              <a:rPr sz="1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Print"/>
                <a:cs typeface="Segoe Print"/>
              </a:rPr>
              <a:t>s’étend </a:t>
            </a:r>
            <a:r>
              <a:rPr sz="1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Print"/>
                <a:cs typeface="Segoe Print"/>
              </a:rPr>
              <a:t>à </a:t>
            </a:r>
            <a:r>
              <a:rPr sz="1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Print"/>
                <a:cs typeface="Segoe Print"/>
              </a:rPr>
              <a:t>tous </a:t>
            </a:r>
            <a:r>
              <a:rPr sz="1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Print"/>
                <a:cs typeface="Segoe Print"/>
              </a:rPr>
              <a:t>les</a:t>
            </a:r>
            <a:r>
              <a:rPr sz="18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Print"/>
                <a:cs typeface="Segoe Print"/>
              </a:rPr>
              <a:t> </a:t>
            </a:r>
            <a:r>
              <a:rPr sz="1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Print"/>
                <a:cs typeface="Segoe Print"/>
              </a:rPr>
              <a:t>horizons.</a:t>
            </a:r>
            <a:endParaRPr sz="1800">
              <a:latin typeface="Segoe Print"/>
              <a:cs typeface="Segoe Prin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1460" y="217170"/>
            <a:ext cx="2534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D</a:t>
            </a:r>
            <a:r>
              <a:rPr sz="3600" dirty="0"/>
              <a:t>I</a:t>
            </a:r>
            <a:r>
              <a:rPr sz="3600" spc="-5" dirty="0"/>
              <a:t>M</a:t>
            </a:r>
            <a:r>
              <a:rPr sz="3600" dirty="0"/>
              <a:t>E</a:t>
            </a:r>
            <a:r>
              <a:rPr sz="3600" spc="-10" dirty="0"/>
              <a:t>N</a:t>
            </a:r>
            <a:r>
              <a:rPr sz="3600" dirty="0"/>
              <a:t>S</a:t>
            </a:r>
            <a:r>
              <a:rPr sz="3600" spc="-10" dirty="0"/>
              <a:t>I</a:t>
            </a:r>
            <a:r>
              <a:rPr sz="3600" dirty="0"/>
              <a:t>O</a:t>
            </a:r>
            <a:r>
              <a:rPr sz="3600" spc="-10" dirty="0"/>
              <a:t>N</a:t>
            </a:r>
            <a:r>
              <a:rPr sz="3600" dirty="0"/>
              <a:t>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814069" y="845819"/>
            <a:ext cx="3821429" cy="5234940"/>
          </a:xfrm>
          <a:custGeom>
            <a:avLst/>
            <a:gdLst/>
            <a:ahLst/>
            <a:cxnLst/>
            <a:rect l="l" t="t" r="r" b="b"/>
            <a:pathLst>
              <a:path w="3821429" h="5234940">
                <a:moveTo>
                  <a:pt x="3821430" y="0"/>
                </a:moveTo>
                <a:lnTo>
                  <a:pt x="433070" y="0"/>
                </a:lnTo>
                <a:lnTo>
                  <a:pt x="387350" y="2540"/>
                </a:lnTo>
                <a:lnTo>
                  <a:pt x="342900" y="10160"/>
                </a:lnTo>
                <a:lnTo>
                  <a:pt x="299720" y="21590"/>
                </a:lnTo>
                <a:lnTo>
                  <a:pt x="257810" y="38100"/>
                </a:lnTo>
                <a:lnTo>
                  <a:pt x="236220" y="46990"/>
                </a:lnTo>
                <a:lnTo>
                  <a:pt x="198120" y="69850"/>
                </a:lnTo>
                <a:lnTo>
                  <a:pt x="143510" y="110490"/>
                </a:lnTo>
                <a:lnTo>
                  <a:pt x="96520" y="160020"/>
                </a:lnTo>
                <a:lnTo>
                  <a:pt x="69850" y="196850"/>
                </a:lnTo>
                <a:lnTo>
                  <a:pt x="38100" y="256540"/>
                </a:lnTo>
                <a:lnTo>
                  <a:pt x="21590" y="298450"/>
                </a:lnTo>
                <a:lnTo>
                  <a:pt x="10160" y="342900"/>
                </a:lnTo>
                <a:lnTo>
                  <a:pt x="2540" y="387350"/>
                </a:lnTo>
                <a:lnTo>
                  <a:pt x="0" y="433070"/>
                </a:lnTo>
                <a:lnTo>
                  <a:pt x="0" y="5234940"/>
                </a:lnTo>
                <a:lnTo>
                  <a:pt x="3412490" y="5233670"/>
                </a:lnTo>
                <a:lnTo>
                  <a:pt x="3456940" y="5228590"/>
                </a:lnTo>
                <a:lnTo>
                  <a:pt x="3501390" y="5219700"/>
                </a:lnTo>
                <a:lnTo>
                  <a:pt x="3544570" y="5205730"/>
                </a:lnTo>
                <a:lnTo>
                  <a:pt x="3586480" y="5186680"/>
                </a:lnTo>
                <a:lnTo>
                  <a:pt x="3643630" y="5151120"/>
                </a:lnTo>
                <a:lnTo>
                  <a:pt x="3679190" y="5123180"/>
                </a:lnTo>
                <a:lnTo>
                  <a:pt x="3710940" y="5091430"/>
                </a:lnTo>
                <a:lnTo>
                  <a:pt x="3738880" y="5055870"/>
                </a:lnTo>
                <a:lnTo>
                  <a:pt x="3764280" y="5017770"/>
                </a:lnTo>
                <a:lnTo>
                  <a:pt x="3784600" y="4977130"/>
                </a:lnTo>
                <a:lnTo>
                  <a:pt x="3807460" y="4913630"/>
                </a:lnTo>
                <a:lnTo>
                  <a:pt x="3816350" y="4869180"/>
                </a:lnTo>
                <a:lnTo>
                  <a:pt x="3818890" y="4846320"/>
                </a:lnTo>
                <a:lnTo>
                  <a:pt x="3821430" y="4824730"/>
                </a:lnTo>
                <a:lnTo>
                  <a:pt x="3821430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4069" y="845819"/>
            <a:ext cx="3821429" cy="5234940"/>
          </a:xfrm>
          <a:custGeom>
            <a:avLst/>
            <a:gdLst/>
            <a:ahLst/>
            <a:cxnLst/>
            <a:rect l="l" t="t" r="r" b="b"/>
            <a:pathLst>
              <a:path w="3821429" h="5234940">
                <a:moveTo>
                  <a:pt x="433070" y="0"/>
                </a:moveTo>
                <a:lnTo>
                  <a:pt x="3821430" y="0"/>
                </a:lnTo>
                <a:lnTo>
                  <a:pt x="3821430" y="4824730"/>
                </a:lnTo>
                <a:lnTo>
                  <a:pt x="3818890" y="4846320"/>
                </a:lnTo>
                <a:lnTo>
                  <a:pt x="3816350" y="4869180"/>
                </a:lnTo>
                <a:lnTo>
                  <a:pt x="3812540" y="4892040"/>
                </a:lnTo>
                <a:lnTo>
                  <a:pt x="3807460" y="4913630"/>
                </a:lnTo>
                <a:lnTo>
                  <a:pt x="3799840" y="4935220"/>
                </a:lnTo>
                <a:lnTo>
                  <a:pt x="3792220" y="4956810"/>
                </a:lnTo>
                <a:lnTo>
                  <a:pt x="3784600" y="4977130"/>
                </a:lnTo>
                <a:lnTo>
                  <a:pt x="3774440" y="4997450"/>
                </a:lnTo>
                <a:lnTo>
                  <a:pt x="3764280" y="5017770"/>
                </a:lnTo>
                <a:lnTo>
                  <a:pt x="3751580" y="5036820"/>
                </a:lnTo>
                <a:lnTo>
                  <a:pt x="3738880" y="5055870"/>
                </a:lnTo>
                <a:lnTo>
                  <a:pt x="3724910" y="5073650"/>
                </a:lnTo>
                <a:lnTo>
                  <a:pt x="3710940" y="5091430"/>
                </a:lnTo>
                <a:lnTo>
                  <a:pt x="3695700" y="5107940"/>
                </a:lnTo>
                <a:lnTo>
                  <a:pt x="3679190" y="5123180"/>
                </a:lnTo>
                <a:lnTo>
                  <a:pt x="3661410" y="5137150"/>
                </a:lnTo>
                <a:lnTo>
                  <a:pt x="3643630" y="5151120"/>
                </a:lnTo>
                <a:lnTo>
                  <a:pt x="3624580" y="5163820"/>
                </a:lnTo>
                <a:lnTo>
                  <a:pt x="3605530" y="5176520"/>
                </a:lnTo>
                <a:lnTo>
                  <a:pt x="3586480" y="5186680"/>
                </a:lnTo>
                <a:lnTo>
                  <a:pt x="3544570" y="5205730"/>
                </a:lnTo>
                <a:lnTo>
                  <a:pt x="3501390" y="5219700"/>
                </a:lnTo>
                <a:lnTo>
                  <a:pt x="3456940" y="5228590"/>
                </a:lnTo>
                <a:lnTo>
                  <a:pt x="3434080" y="5231130"/>
                </a:lnTo>
                <a:lnTo>
                  <a:pt x="3412490" y="5233670"/>
                </a:lnTo>
                <a:lnTo>
                  <a:pt x="3389630" y="5233670"/>
                </a:lnTo>
                <a:lnTo>
                  <a:pt x="0" y="5234940"/>
                </a:lnTo>
                <a:lnTo>
                  <a:pt x="0" y="433070"/>
                </a:lnTo>
                <a:lnTo>
                  <a:pt x="1270" y="410210"/>
                </a:lnTo>
                <a:lnTo>
                  <a:pt x="2540" y="387350"/>
                </a:lnTo>
                <a:lnTo>
                  <a:pt x="6350" y="364490"/>
                </a:lnTo>
                <a:lnTo>
                  <a:pt x="15240" y="320040"/>
                </a:lnTo>
                <a:lnTo>
                  <a:pt x="29210" y="278130"/>
                </a:lnTo>
                <a:lnTo>
                  <a:pt x="48260" y="236220"/>
                </a:lnTo>
                <a:lnTo>
                  <a:pt x="58420" y="215900"/>
                </a:lnTo>
                <a:lnTo>
                  <a:pt x="69850" y="196850"/>
                </a:lnTo>
                <a:lnTo>
                  <a:pt x="82550" y="177800"/>
                </a:lnTo>
                <a:lnTo>
                  <a:pt x="96520" y="160020"/>
                </a:lnTo>
                <a:lnTo>
                  <a:pt x="111760" y="143510"/>
                </a:lnTo>
                <a:lnTo>
                  <a:pt x="127000" y="127000"/>
                </a:lnTo>
                <a:lnTo>
                  <a:pt x="143510" y="110490"/>
                </a:lnTo>
                <a:lnTo>
                  <a:pt x="161290" y="96520"/>
                </a:lnTo>
                <a:lnTo>
                  <a:pt x="179070" y="82550"/>
                </a:lnTo>
                <a:lnTo>
                  <a:pt x="198120" y="69850"/>
                </a:lnTo>
                <a:lnTo>
                  <a:pt x="217170" y="58420"/>
                </a:lnTo>
                <a:lnTo>
                  <a:pt x="236220" y="46990"/>
                </a:lnTo>
                <a:lnTo>
                  <a:pt x="257810" y="38100"/>
                </a:lnTo>
                <a:lnTo>
                  <a:pt x="278130" y="29210"/>
                </a:lnTo>
                <a:lnTo>
                  <a:pt x="299720" y="21590"/>
                </a:lnTo>
                <a:lnTo>
                  <a:pt x="342900" y="10160"/>
                </a:lnTo>
                <a:lnTo>
                  <a:pt x="387350" y="2540"/>
                </a:lnTo>
                <a:lnTo>
                  <a:pt x="410210" y="1270"/>
                </a:lnTo>
                <a:lnTo>
                  <a:pt x="433070" y="0"/>
                </a:lnTo>
                <a:close/>
              </a:path>
            </a:pathLst>
          </a:custGeom>
          <a:ln w="190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4069" y="807719"/>
            <a:ext cx="3821429" cy="5234940"/>
          </a:xfrm>
          <a:custGeom>
            <a:avLst/>
            <a:gdLst/>
            <a:ahLst/>
            <a:cxnLst/>
            <a:rect l="l" t="t" r="r" b="b"/>
            <a:pathLst>
              <a:path w="3821429" h="5234940">
                <a:moveTo>
                  <a:pt x="3821430" y="0"/>
                </a:moveTo>
                <a:lnTo>
                  <a:pt x="433070" y="0"/>
                </a:lnTo>
                <a:lnTo>
                  <a:pt x="387350" y="2540"/>
                </a:lnTo>
                <a:lnTo>
                  <a:pt x="342900" y="8890"/>
                </a:lnTo>
                <a:lnTo>
                  <a:pt x="299720" y="21590"/>
                </a:lnTo>
                <a:lnTo>
                  <a:pt x="257810" y="38100"/>
                </a:lnTo>
                <a:lnTo>
                  <a:pt x="236220" y="46990"/>
                </a:lnTo>
                <a:lnTo>
                  <a:pt x="198120" y="69850"/>
                </a:lnTo>
                <a:lnTo>
                  <a:pt x="143510" y="110490"/>
                </a:lnTo>
                <a:lnTo>
                  <a:pt x="96520" y="160020"/>
                </a:lnTo>
                <a:lnTo>
                  <a:pt x="69850" y="196850"/>
                </a:lnTo>
                <a:lnTo>
                  <a:pt x="38100" y="256540"/>
                </a:lnTo>
                <a:lnTo>
                  <a:pt x="21590" y="298450"/>
                </a:lnTo>
                <a:lnTo>
                  <a:pt x="10160" y="342900"/>
                </a:lnTo>
                <a:lnTo>
                  <a:pt x="2540" y="387350"/>
                </a:lnTo>
                <a:lnTo>
                  <a:pt x="0" y="433070"/>
                </a:lnTo>
                <a:lnTo>
                  <a:pt x="0" y="5234940"/>
                </a:lnTo>
                <a:lnTo>
                  <a:pt x="3412490" y="5233670"/>
                </a:lnTo>
                <a:lnTo>
                  <a:pt x="3456940" y="5228590"/>
                </a:lnTo>
                <a:lnTo>
                  <a:pt x="3501390" y="5219700"/>
                </a:lnTo>
                <a:lnTo>
                  <a:pt x="3544570" y="5205730"/>
                </a:lnTo>
                <a:lnTo>
                  <a:pt x="3586480" y="5186680"/>
                </a:lnTo>
                <a:lnTo>
                  <a:pt x="3643630" y="5151120"/>
                </a:lnTo>
                <a:lnTo>
                  <a:pt x="3679190" y="5123180"/>
                </a:lnTo>
                <a:lnTo>
                  <a:pt x="3710940" y="5091430"/>
                </a:lnTo>
                <a:lnTo>
                  <a:pt x="3738880" y="5055870"/>
                </a:lnTo>
                <a:lnTo>
                  <a:pt x="3764280" y="5017770"/>
                </a:lnTo>
                <a:lnTo>
                  <a:pt x="3784600" y="4977130"/>
                </a:lnTo>
                <a:lnTo>
                  <a:pt x="3807460" y="4913630"/>
                </a:lnTo>
                <a:lnTo>
                  <a:pt x="3816350" y="4869180"/>
                </a:lnTo>
                <a:lnTo>
                  <a:pt x="3818890" y="4846320"/>
                </a:lnTo>
                <a:lnTo>
                  <a:pt x="3821430" y="4824730"/>
                </a:lnTo>
                <a:lnTo>
                  <a:pt x="38214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4069" y="807719"/>
            <a:ext cx="3821429" cy="5234940"/>
          </a:xfrm>
          <a:custGeom>
            <a:avLst/>
            <a:gdLst/>
            <a:ahLst/>
            <a:cxnLst/>
            <a:rect l="l" t="t" r="r" b="b"/>
            <a:pathLst>
              <a:path w="3821429" h="5234940">
                <a:moveTo>
                  <a:pt x="433070" y="0"/>
                </a:moveTo>
                <a:lnTo>
                  <a:pt x="3821430" y="0"/>
                </a:lnTo>
                <a:lnTo>
                  <a:pt x="3821430" y="4824730"/>
                </a:lnTo>
                <a:lnTo>
                  <a:pt x="3818890" y="4846320"/>
                </a:lnTo>
                <a:lnTo>
                  <a:pt x="3816350" y="4869180"/>
                </a:lnTo>
                <a:lnTo>
                  <a:pt x="3812540" y="4892040"/>
                </a:lnTo>
                <a:lnTo>
                  <a:pt x="3807460" y="4913630"/>
                </a:lnTo>
                <a:lnTo>
                  <a:pt x="3799840" y="4935220"/>
                </a:lnTo>
                <a:lnTo>
                  <a:pt x="3792220" y="4956810"/>
                </a:lnTo>
                <a:lnTo>
                  <a:pt x="3784600" y="4977130"/>
                </a:lnTo>
                <a:lnTo>
                  <a:pt x="3774440" y="4997450"/>
                </a:lnTo>
                <a:lnTo>
                  <a:pt x="3764280" y="5017770"/>
                </a:lnTo>
                <a:lnTo>
                  <a:pt x="3751580" y="5036820"/>
                </a:lnTo>
                <a:lnTo>
                  <a:pt x="3738880" y="5055870"/>
                </a:lnTo>
                <a:lnTo>
                  <a:pt x="3724910" y="5073650"/>
                </a:lnTo>
                <a:lnTo>
                  <a:pt x="3710940" y="5091430"/>
                </a:lnTo>
                <a:lnTo>
                  <a:pt x="3695700" y="5107940"/>
                </a:lnTo>
                <a:lnTo>
                  <a:pt x="3679190" y="5123180"/>
                </a:lnTo>
                <a:lnTo>
                  <a:pt x="3661410" y="5137150"/>
                </a:lnTo>
                <a:lnTo>
                  <a:pt x="3643630" y="5151120"/>
                </a:lnTo>
                <a:lnTo>
                  <a:pt x="3624580" y="5163820"/>
                </a:lnTo>
                <a:lnTo>
                  <a:pt x="3605530" y="5176520"/>
                </a:lnTo>
                <a:lnTo>
                  <a:pt x="3586480" y="5186680"/>
                </a:lnTo>
                <a:lnTo>
                  <a:pt x="3544570" y="5205730"/>
                </a:lnTo>
                <a:lnTo>
                  <a:pt x="3501390" y="5219700"/>
                </a:lnTo>
                <a:lnTo>
                  <a:pt x="3456940" y="5228590"/>
                </a:lnTo>
                <a:lnTo>
                  <a:pt x="3434080" y="5231130"/>
                </a:lnTo>
                <a:lnTo>
                  <a:pt x="3412490" y="5233670"/>
                </a:lnTo>
                <a:lnTo>
                  <a:pt x="3389630" y="5233670"/>
                </a:lnTo>
                <a:lnTo>
                  <a:pt x="0" y="5234940"/>
                </a:lnTo>
                <a:lnTo>
                  <a:pt x="0" y="433070"/>
                </a:lnTo>
                <a:lnTo>
                  <a:pt x="1270" y="410210"/>
                </a:lnTo>
                <a:lnTo>
                  <a:pt x="2540" y="387350"/>
                </a:lnTo>
                <a:lnTo>
                  <a:pt x="6350" y="364490"/>
                </a:lnTo>
                <a:lnTo>
                  <a:pt x="15240" y="320040"/>
                </a:lnTo>
                <a:lnTo>
                  <a:pt x="29210" y="278130"/>
                </a:lnTo>
                <a:lnTo>
                  <a:pt x="48260" y="236220"/>
                </a:lnTo>
                <a:lnTo>
                  <a:pt x="58420" y="215900"/>
                </a:lnTo>
                <a:lnTo>
                  <a:pt x="69850" y="196850"/>
                </a:lnTo>
                <a:lnTo>
                  <a:pt x="82550" y="177800"/>
                </a:lnTo>
                <a:lnTo>
                  <a:pt x="96520" y="160020"/>
                </a:lnTo>
                <a:lnTo>
                  <a:pt x="111760" y="143510"/>
                </a:lnTo>
                <a:lnTo>
                  <a:pt x="127000" y="127000"/>
                </a:lnTo>
                <a:lnTo>
                  <a:pt x="143510" y="110490"/>
                </a:lnTo>
                <a:lnTo>
                  <a:pt x="161290" y="96520"/>
                </a:lnTo>
                <a:lnTo>
                  <a:pt x="179070" y="82550"/>
                </a:lnTo>
                <a:lnTo>
                  <a:pt x="198120" y="69850"/>
                </a:lnTo>
                <a:lnTo>
                  <a:pt x="217170" y="58420"/>
                </a:lnTo>
                <a:lnTo>
                  <a:pt x="236220" y="46990"/>
                </a:lnTo>
                <a:lnTo>
                  <a:pt x="257810" y="38100"/>
                </a:lnTo>
                <a:lnTo>
                  <a:pt x="278130" y="29210"/>
                </a:lnTo>
                <a:lnTo>
                  <a:pt x="299720" y="21590"/>
                </a:lnTo>
                <a:lnTo>
                  <a:pt x="321310" y="15240"/>
                </a:lnTo>
                <a:lnTo>
                  <a:pt x="342900" y="8890"/>
                </a:lnTo>
                <a:lnTo>
                  <a:pt x="365760" y="5080"/>
                </a:lnTo>
                <a:lnTo>
                  <a:pt x="387350" y="2540"/>
                </a:lnTo>
                <a:lnTo>
                  <a:pt x="410210" y="1270"/>
                </a:lnTo>
                <a:lnTo>
                  <a:pt x="433070" y="0"/>
                </a:lnTo>
                <a:close/>
              </a:path>
            </a:pathLst>
          </a:custGeom>
          <a:ln w="19048">
            <a:solidFill>
              <a:srgbClr val="AFC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6489" y="1677670"/>
            <a:ext cx="3178810" cy="34963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20970" y="787400"/>
            <a:ext cx="5735955" cy="3385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6695" marR="567690" indent="-227329">
              <a:lnSpc>
                <a:spcPct val="117400"/>
              </a:lnSpc>
              <a:spcBef>
                <a:spcPts val="95"/>
              </a:spcBef>
              <a:buSzPct val="125000"/>
              <a:buFont typeface="Arial"/>
              <a:buChar char="•"/>
              <a:tabLst>
                <a:tab pos="227329" algn="l"/>
              </a:tabLst>
            </a:pP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-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Article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38 </a:t>
            </a:r>
            <a:r>
              <a:rPr sz="3600" spc="7" baseline="2314" dirty="0">
                <a:solidFill>
                  <a:srgbClr val="FFFFFF"/>
                </a:solidFill>
                <a:latin typeface="Tw Cen MT"/>
                <a:cs typeface="Tw Cen MT"/>
              </a:rPr>
              <a:t>de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la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CNIL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sur la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faille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de la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 sécurité.</a:t>
            </a:r>
            <a:endParaRPr sz="2400">
              <a:latin typeface="Tw Cen MT"/>
              <a:cs typeface="Tw Cen MT"/>
            </a:endParaRPr>
          </a:p>
          <a:p>
            <a:pPr marL="226695" marR="1160145" indent="-227329">
              <a:lnSpc>
                <a:spcPct val="117400"/>
              </a:lnSpc>
              <a:spcBef>
                <a:spcPts val="1150"/>
              </a:spcBef>
              <a:buSzPct val="125000"/>
              <a:buFont typeface="Arial"/>
              <a:buChar char="•"/>
              <a:tabLst>
                <a:tab pos="227329" algn="l"/>
              </a:tabLst>
            </a:pP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-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Article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35 </a:t>
            </a:r>
            <a:r>
              <a:rPr sz="3600" spc="7" baseline="1157" dirty="0">
                <a:solidFill>
                  <a:srgbClr val="FFFFFF"/>
                </a:solidFill>
                <a:latin typeface="Tw Cen MT"/>
                <a:cs typeface="Tw Cen MT"/>
              </a:rPr>
              <a:t>de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la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loi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sur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l’obligation 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 contractuelle,</a:t>
            </a:r>
            <a:endParaRPr sz="2400">
              <a:latin typeface="Tw Cen MT"/>
              <a:cs typeface="Tw Cen MT"/>
            </a:endParaRPr>
          </a:p>
          <a:p>
            <a:pPr marL="226695" indent="-227329">
              <a:lnSpc>
                <a:spcPct val="117400"/>
              </a:lnSpc>
              <a:spcBef>
                <a:spcPts val="1150"/>
              </a:spcBef>
              <a:buSzPct val="125000"/>
              <a:buFont typeface="Arial"/>
              <a:buChar char="•"/>
              <a:tabLst>
                <a:tab pos="227329" algn="l"/>
              </a:tabLst>
            </a:pP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-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Article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5 de la loi de 1978 sur les</a:t>
            </a:r>
            <a:r>
              <a:rPr sz="3600" spc="-112" baseline="1157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transferts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 de</a:t>
            </a:r>
            <a:r>
              <a:rPr sz="2400" spc="-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données.</a:t>
            </a:r>
            <a:endParaRPr sz="2400">
              <a:latin typeface="Tw Cen MT"/>
              <a:cs typeface="Tw Cen MT"/>
            </a:endParaRPr>
          </a:p>
          <a:p>
            <a:pPr marL="82550">
              <a:lnSpc>
                <a:spcPct val="100000"/>
              </a:lnSpc>
              <a:spcBef>
                <a:spcPts val="1000"/>
              </a:spcBef>
            </a:pP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-</a:t>
            </a:r>
            <a:endParaRPr sz="2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43400" y="762000"/>
            <a:ext cx="7371080" cy="492443"/>
          </a:xfrm>
        </p:spPr>
        <p:txBody>
          <a:bodyPr/>
          <a:lstStyle/>
          <a:p>
            <a:r>
              <a:rPr lang="fr-FR" dirty="0" smtClean="0"/>
              <a:t>Economique </a:t>
            </a:r>
            <a:endParaRPr lang="fr-FR" dirty="0"/>
          </a:p>
        </p:txBody>
      </p:sp>
      <p:pic>
        <p:nvPicPr>
          <p:cNvPr id="4" name="Picture 2" descr="RÃ©sultat de recherche d'images pour &quot;dimension economiqu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590800"/>
            <a:ext cx="6589794" cy="201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124200" y="19812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2,7 Md$ en 2009 soit 43% de plus qu’en 2018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092245" y="50292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En entreprise sa présence va passer de 12% a 20%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77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14670">
              <a:lnSpc>
                <a:spcPct val="100000"/>
              </a:lnSpc>
              <a:spcBef>
                <a:spcPts val="100"/>
              </a:spcBef>
            </a:pPr>
            <a:r>
              <a:rPr dirty="0"/>
              <a:t>S</a:t>
            </a:r>
            <a:r>
              <a:rPr spc="-10" dirty="0"/>
              <a:t>Y</a:t>
            </a:r>
            <a:r>
              <a:rPr spc="-15" dirty="0"/>
              <a:t>N</a:t>
            </a:r>
            <a:r>
              <a:rPr dirty="0"/>
              <a:t>T</a:t>
            </a:r>
            <a:r>
              <a:rPr spc="-5" dirty="0"/>
              <a:t>HÈ</a:t>
            </a:r>
            <a:r>
              <a:rPr dirty="0"/>
              <a:t>SE</a:t>
            </a:r>
          </a:p>
        </p:txBody>
      </p:sp>
      <p:sp>
        <p:nvSpPr>
          <p:cNvPr id="3" name="object 3"/>
          <p:cNvSpPr/>
          <p:nvPr/>
        </p:nvSpPr>
        <p:spPr>
          <a:xfrm>
            <a:off x="798830" y="845819"/>
            <a:ext cx="5285740" cy="5234940"/>
          </a:xfrm>
          <a:custGeom>
            <a:avLst/>
            <a:gdLst/>
            <a:ahLst/>
            <a:cxnLst/>
            <a:rect l="l" t="t" r="r" b="b"/>
            <a:pathLst>
              <a:path w="5285740" h="5234940">
                <a:moveTo>
                  <a:pt x="5285740" y="0"/>
                </a:moveTo>
                <a:lnTo>
                  <a:pt x="367030" y="0"/>
                </a:lnTo>
                <a:lnTo>
                  <a:pt x="326390" y="5080"/>
                </a:lnTo>
                <a:lnTo>
                  <a:pt x="287020" y="13970"/>
                </a:lnTo>
                <a:lnTo>
                  <a:pt x="229870" y="34290"/>
                </a:lnTo>
                <a:lnTo>
                  <a:pt x="176530" y="62230"/>
                </a:lnTo>
                <a:lnTo>
                  <a:pt x="160020" y="74930"/>
                </a:lnTo>
                <a:lnTo>
                  <a:pt x="143510" y="86360"/>
                </a:lnTo>
                <a:lnTo>
                  <a:pt x="113030" y="114300"/>
                </a:lnTo>
                <a:lnTo>
                  <a:pt x="99060" y="128270"/>
                </a:lnTo>
                <a:lnTo>
                  <a:pt x="86360" y="144780"/>
                </a:lnTo>
                <a:lnTo>
                  <a:pt x="73660" y="160020"/>
                </a:lnTo>
                <a:lnTo>
                  <a:pt x="41910" y="212090"/>
                </a:lnTo>
                <a:lnTo>
                  <a:pt x="25400" y="248920"/>
                </a:lnTo>
                <a:lnTo>
                  <a:pt x="12700" y="288290"/>
                </a:lnTo>
                <a:lnTo>
                  <a:pt x="8890" y="307340"/>
                </a:lnTo>
                <a:lnTo>
                  <a:pt x="3810" y="327660"/>
                </a:lnTo>
                <a:lnTo>
                  <a:pt x="1270" y="347980"/>
                </a:lnTo>
                <a:lnTo>
                  <a:pt x="0" y="368300"/>
                </a:lnTo>
                <a:lnTo>
                  <a:pt x="0" y="5234940"/>
                </a:lnTo>
                <a:lnTo>
                  <a:pt x="4917440" y="5233670"/>
                </a:lnTo>
                <a:lnTo>
                  <a:pt x="4958080" y="5229860"/>
                </a:lnTo>
                <a:lnTo>
                  <a:pt x="4998720" y="5220970"/>
                </a:lnTo>
                <a:lnTo>
                  <a:pt x="5036820" y="5208270"/>
                </a:lnTo>
                <a:lnTo>
                  <a:pt x="5073650" y="5191760"/>
                </a:lnTo>
                <a:lnTo>
                  <a:pt x="5109210" y="5171440"/>
                </a:lnTo>
                <a:lnTo>
                  <a:pt x="5142230" y="5147310"/>
                </a:lnTo>
                <a:lnTo>
                  <a:pt x="5172710" y="5120640"/>
                </a:lnTo>
                <a:lnTo>
                  <a:pt x="5185410" y="5105400"/>
                </a:lnTo>
                <a:lnTo>
                  <a:pt x="5199380" y="5090160"/>
                </a:lnTo>
                <a:lnTo>
                  <a:pt x="5210810" y="5073650"/>
                </a:lnTo>
                <a:lnTo>
                  <a:pt x="5223510" y="5057140"/>
                </a:lnTo>
                <a:lnTo>
                  <a:pt x="5233670" y="5040630"/>
                </a:lnTo>
                <a:lnTo>
                  <a:pt x="5251450" y="5003800"/>
                </a:lnTo>
                <a:lnTo>
                  <a:pt x="5266690" y="4965700"/>
                </a:lnTo>
                <a:lnTo>
                  <a:pt x="5276850" y="4926330"/>
                </a:lnTo>
                <a:lnTo>
                  <a:pt x="5285740" y="4866640"/>
                </a:lnTo>
                <a:lnTo>
                  <a:pt x="5285740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8830" y="845819"/>
            <a:ext cx="5285740" cy="5234940"/>
          </a:xfrm>
          <a:custGeom>
            <a:avLst/>
            <a:gdLst/>
            <a:ahLst/>
            <a:cxnLst/>
            <a:rect l="l" t="t" r="r" b="b"/>
            <a:pathLst>
              <a:path w="5285740" h="5234940">
                <a:moveTo>
                  <a:pt x="387350" y="0"/>
                </a:moveTo>
                <a:lnTo>
                  <a:pt x="5285740" y="0"/>
                </a:lnTo>
                <a:lnTo>
                  <a:pt x="5285740" y="4866640"/>
                </a:lnTo>
                <a:lnTo>
                  <a:pt x="5283200" y="4886960"/>
                </a:lnTo>
                <a:lnTo>
                  <a:pt x="5280660" y="4907280"/>
                </a:lnTo>
                <a:lnTo>
                  <a:pt x="5276850" y="4926330"/>
                </a:lnTo>
                <a:lnTo>
                  <a:pt x="5271770" y="4946650"/>
                </a:lnTo>
                <a:lnTo>
                  <a:pt x="5266690" y="4965700"/>
                </a:lnTo>
                <a:lnTo>
                  <a:pt x="5259070" y="4984750"/>
                </a:lnTo>
                <a:lnTo>
                  <a:pt x="5251450" y="5003800"/>
                </a:lnTo>
                <a:lnTo>
                  <a:pt x="5243830" y="5021580"/>
                </a:lnTo>
                <a:lnTo>
                  <a:pt x="5233670" y="5040630"/>
                </a:lnTo>
                <a:lnTo>
                  <a:pt x="5223510" y="5057140"/>
                </a:lnTo>
                <a:lnTo>
                  <a:pt x="5210810" y="5073650"/>
                </a:lnTo>
                <a:lnTo>
                  <a:pt x="5199380" y="5090160"/>
                </a:lnTo>
                <a:lnTo>
                  <a:pt x="5185410" y="5105400"/>
                </a:lnTo>
                <a:lnTo>
                  <a:pt x="5172710" y="5120640"/>
                </a:lnTo>
                <a:lnTo>
                  <a:pt x="5157470" y="5134610"/>
                </a:lnTo>
                <a:lnTo>
                  <a:pt x="5142230" y="5147310"/>
                </a:lnTo>
                <a:lnTo>
                  <a:pt x="5125720" y="5160010"/>
                </a:lnTo>
                <a:lnTo>
                  <a:pt x="5109210" y="5171440"/>
                </a:lnTo>
                <a:lnTo>
                  <a:pt x="5091430" y="5181600"/>
                </a:lnTo>
                <a:lnTo>
                  <a:pt x="5073650" y="5191760"/>
                </a:lnTo>
                <a:lnTo>
                  <a:pt x="5055870" y="5200650"/>
                </a:lnTo>
                <a:lnTo>
                  <a:pt x="5036820" y="5208270"/>
                </a:lnTo>
                <a:lnTo>
                  <a:pt x="5017770" y="5214620"/>
                </a:lnTo>
                <a:lnTo>
                  <a:pt x="4998720" y="5220970"/>
                </a:lnTo>
                <a:lnTo>
                  <a:pt x="4978400" y="5226050"/>
                </a:lnTo>
                <a:lnTo>
                  <a:pt x="4958080" y="5229860"/>
                </a:lnTo>
                <a:lnTo>
                  <a:pt x="4939030" y="5232400"/>
                </a:lnTo>
                <a:lnTo>
                  <a:pt x="4917440" y="5233670"/>
                </a:lnTo>
                <a:lnTo>
                  <a:pt x="4898390" y="5233670"/>
                </a:lnTo>
                <a:lnTo>
                  <a:pt x="0" y="5234940"/>
                </a:lnTo>
                <a:lnTo>
                  <a:pt x="0" y="368300"/>
                </a:lnTo>
                <a:lnTo>
                  <a:pt x="1270" y="347980"/>
                </a:lnTo>
                <a:lnTo>
                  <a:pt x="3810" y="327660"/>
                </a:lnTo>
                <a:lnTo>
                  <a:pt x="8890" y="307340"/>
                </a:lnTo>
                <a:lnTo>
                  <a:pt x="12700" y="288290"/>
                </a:lnTo>
                <a:lnTo>
                  <a:pt x="25400" y="248920"/>
                </a:lnTo>
                <a:lnTo>
                  <a:pt x="41910" y="212090"/>
                </a:lnTo>
                <a:lnTo>
                  <a:pt x="52070" y="194310"/>
                </a:lnTo>
                <a:lnTo>
                  <a:pt x="62230" y="176530"/>
                </a:lnTo>
                <a:lnTo>
                  <a:pt x="73660" y="160020"/>
                </a:lnTo>
                <a:lnTo>
                  <a:pt x="86360" y="144780"/>
                </a:lnTo>
                <a:lnTo>
                  <a:pt x="99060" y="128270"/>
                </a:lnTo>
                <a:lnTo>
                  <a:pt x="113030" y="114300"/>
                </a:lnTo>
                <a:lnTo>
                  <a:pt x="128270" y="100330"/>
                </a:lnTo>
                <a:lnTo>
                  <a:pt x="143510" y="86360"/>
                </a:lnTo>
                <a:lnTo>
                  <a:pt x="160020" y="74930"/>
                </a:lnTo>
                <a:lnTo>
                  <a:pt x="176530" y="62230"/>
                </a:lnTo>
                <a:lnTo>
                  <a:pt x="194310" y="52070"/>
                </a:lnTo>
                <a:lnTo>
                  <a:pt x="212090" y="41910"/>
                </a:lnTo>
                <a:lnTo>
                  <a:pt x="229870" y="34290"/>
                </a:lnTo>
                <a:lnTo>
                  <a:pt x="248920" y="26670"/>
                </a:lnTo>
                <a:lnTo>
                  <a:pt x="267970" y="19050"/>
                </a:lnTo>
                <a:lnTo>
                  <a:pt x="287020" y="13970"/>
                </a:lnTo>
                <a:lnTo>
                  <a:pt x="307340" y="8890"/>
                </a:lnTo>
                <a:lnTo>
                  <a:pt x="326390" y="5080"/>
                </a:lnTo>
                <a:lnTo>
                  <a:pt x="346710" y="2540"/>
                </a:lnTo>
                <a:lnTo>
                  <a:pt x="367030" y="0"/>
                </a:lnTo>
                <a:lnTo>
                  <a:pt x="387350" y="0"/>
                </a:lnTo>
                <a:close/>
              </a:path>
            </a:pathLst>
          </a:custGeom>
          <a:ln w="190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8830" y="807719"/>
            <a:ext cx="5285740" cy="5234940"/>
          </a:xfrm>
          <a:custGeom>
            <a:avLst/>
            <a:gdLst/>
            <a:ahLst/>
            <a:cxnLst/>
            <a:rect l="l" t="t" r="r" b="b"/>
            <a:pathLst>
              <a:path w="5285740" h="5234940">
                <a:moveTo>
                  <a:pt x="5285740" y="0"/>
                </a:moveTo>
                <a:lnTo>
                  <a:pt x="367030" y="0"/>
                </a:lnTo>
                <a:lnTo>
                  <a:pt x="326390" y="5080"/>
                </a:lnTo>
                <a:lnTo>
                  <a:pt x="307340" y="8890"/>
                </a:lnTo>
                <a:lnTo>
                  <a:pt x="287020" y="13970"/>
                </a:lnTo>
                <a:lnTo>
                  <a:pt x="267970" y="19050"/>
                </a:lnTo>
                <a:lnTo>
                  <a:pt x="248920" y="26670"/>
                </a:lnTo>
                <a:lnTo>
                  <a:pt x="229870" y="33020"/>
                </a:lnTo>
                <a:lnTo>
                  <a:pt x="176530" y="62230"/>
                </a:lnTo>
                <a:lnTo>
                  <a:pt x="143510" y="86360"/>
                </a:lnTo>
                <a:lnTo>
                  <a:pt x="113030" y="114300"/>
                </a:lnTo>
                <a:lnTo>
                  <a:pt x="86360" y="143510"/>
                </a:lnTo>
                <a:lnTo>
                  <a:pt x="62230" y="176530"/>
                </a:lnTo>
                <a:lnTo>
                  <a:pt x="41910" y="212090"/>
                </a:lnTo>
                <a:lnTo>
                  <a:pt x="25400" y="248920"/>
                </a:lnTo>
                <a:lnTo>
                  <a:pt x="12700" y="288290"/>
                </a:lnTo>
                <a:lnTo>
                  <a:pt x="8890" y="307340"/>
                </a:lnTo>
                <a:lnTo>
                  <a:pt x="3810" y="327660"/>
                </a:lnTo>
                <a:lnTo>
                  <a:pt x="1270" y="347980"/>
                </a:lnTo>
                <a:lnTo>
                  <a:pt x="0" y="368300"/>
                </a:lnTo>
                <a:lnTo>
                  <a:pt x="0" y="5234940"/>
                </a:lnTo>
                <a:lnTo>
                  <a:pt x="4917440" y="5233670"/>
                </a:lnTo>
                <a:lnTo>
                  <a:pt x="4958080" y="5229860"/>
                </a:lnTo>
                <a:lnTo>
                  <a:pt x="4998720" y="5220970"/>
                </a:lnTo>
                <a:lnTo>
                  <a:pt x="5036820" y="5208270"/>
                </a:lnTo>
                <a:lnTo>
                  <a:pt x="5073650" y="5191760"/>
                </a:lnTo>
                <a:lnTo>
                  <a:pt x="5109210" y="5171440"/>
                </a:lnTo>
                <a:lnTo>
                  <a:pt x="5142230" y="5147310"/>
                </a:lnTo>
                <a:lnTo>
                  <a:pt x="5172710" y="5120640"/>
                </a:lnTo>
                <a:lnTo>
                  <a:pt x="5185410" y="5105400"/>
                </a:lnTo>
                <a:lnTo>
                  <a:pt x="5199380" y="5090160"/>
                </a:lnTo>
                <a:lnTo>
                  <a:pt x="5210810" y="5073650"/>
                </a:lnTo>
                <a:lnTo>
                  <a:pt x="5223510" y="5057140"/>
                </a:lnTo>
                <a:lnTo>
                  <a:pt x="5233670" y="5040630"/>
                </a:lnTo>
                <a:lnTo>
                  <a:pt x="5251450" y="5003800"/>
                </a:lnTo>
                <a:lnTo>
                  <a:pt x="5266690" y="4965700"/>
                </a:lnTo>
                <a:lnTo>
                  <a:pt x="5276850" y="4926330"/>
                </a:lnTo>
                <a:lnTo>
                  <a:pt x="5285740" y="4866640"/>
                </a:lnTo>
                <a:lnTo>
                  <a:pt x="52857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8830" y="807719"/>
            <a:ext cx="5285740" cy="5234940"/>
          </a:xfrm>
          <a:custGeom>
            <a:avLst/>
            <a:gdLst/>
            <a:ahLst/>
            <a:cxnLst/>
            <a:rect l="l" t="t" r="r" b="b"/>
            <a:pathLst>
              <a:path w="5285740" h="5234940">
                <a:moveTo>
                  <a:pt x="387350" y="0"/>
                </a:moveTo>
                <a:lnTo>
                  <a:pt x="5285740" y="0"/>
                </a:lnTo>
                <a:lnTo>
                  <a:pt x="5285740" y="4866640"/>
                </a:lnTo>
                <a:lnTo>
                  <a:pt x="5283200" y="4886960"/>
                </a:lnTo>
                <a:lnTo>
                  <a:pt x="5280660" y="4907280"/>
                </a:lnTo>
                <a:lnTo>
                  <a:pt x="5276850" y="4926330"/>
                </a:lnTo>
                <a:lnTo>
                  <a:pt x="5271770" y="4946650"/>
                </a:lnTo>
                <a:lnTo>
                  <a:pt x="5266690" y="4965700"/>
                </a:lnTo>
                <a:lnTo>
                  <a:pt x="5259070" y="4984750"/>
                </a:lnTo>
                <a:lnTo>
                  <a:pt x="5251450" y="5003800"/>
                </a:lnTo>
                <a:lnTo>
                  <a:pt x="5243830" y="5021580"/>
                </a:lnTo>
                <a:lnTo>
                  <a:pt x="5233670" y="5040630"/>
                </a:lnTo>
                <a:lnTo>
                  <a:pt x="5223510" y="5057140"/>
                </a:lnTo>
                <a:lnTo>
                  <a:pt x="5210810" y="5073650"/>
                </a:lnTo>
                <a:lnTo>
                  <a:pt x="5199380" y="5090160"/>
                </a:lnTo>
                <a:lnTo>
                  <a:pt x="5185410" y="5105400"/>
                </a:lnTo>
                <a:lnTo>
                  <a:pt x="5172710" y="5120640"/>
                </a:lnTo>
                <a:lnTo>
                  <a:pt x="5157470" y="5134610"/>
                </a:lnTo>
                <a:lnTo>
                  <a:pt x="5142230" y="5147310"/>
                </a:lnTo>
                <a:lnTo>
                  <a:pt x="5125720" y="5160010"/>
                </a:lnTo>
                <a:lnTo>
                  <a:pt x="5109210" y="5171440"/>
                </a:lnTo>
                <a:lnTo>
                  <a:pt x="5091430" y="5181600"/>
                </a:lnTo>
                <a:lnTo>
                  <a:pt x="5073650" y="5191760"/>
                </a:lnTo>
                <a:lnTo>
                  <a:pt x="5055870" y="5200650"/>
                </a:lnTo>
                <a:lnTo>
                  <a:pt x="5036820" y="5208270"/>
                </a:lnTo>
                <a:lnTo>
                  <a:pt x="5017770" y="5214620"/>
                </a:lnTo>
                <a:lnTo>
                  <a:pt x="4998720" y="5220970"/>
                </a:lnTo>
                <a:lnTo>
                  <a:pt x="4978400" y="5226050"/>
                </a:lnTo>
                <a:lnTo>
                  <a:pt x="4958080" y="5229860"/>
                </a:lnTo>
                <a:lnTo>
                  <a:pt x="4939030" y="5232400"/>
                </a:lnTo>
                <a:lnTo>
                  <a:pt x="4917440" y="5233670"/>
                </a:lnTo>
                <a:lnTo>
                  <a:pt x="4898390" y="5233670"/>
                </a:lnTo>
                <a:lnTo>
                  <a:pt x="0" y="5234940"/>
                </a:lnTo>
                <a:lnTo>
                  <a:pt x="0" y="368300"/>
                </a:lnTo>
                <a:lnTo>
                  <a:pt x="1270" y="347980"/>
                </a:lnTo>
                <a:lnTo>
                  <a:pt x="3810" y="327660"/>
                </a:lnTo>
                <a:lnTo>
                  <a:pt x="8890" y="307340"/>
                </a:lnTo>
                <a:lnTo>
                  <a:pt x="12700" y="288290"/>
                </a:lnTo>
                <a:lnTo>
                  <a:pt x="25400" y="248920"/>
                </a:lnTo>
                <a:lnTo>
                  <a:pt x="41910" y="212090"/>
                </a:lnTo>
                <a:lnTo>
                  <a:pt x="52070" y="194310"/>
                </a:lnTo>
                <a:lnTo>
                  <a:pt x="62230" y="176530"/>
                </a:lnTo>
                <a:lnTo>
                  <a:pt x="86360" y="143510"/>
                </a:lnTo>
                <a:lnTo>
                  <a:pt x="113030" y="114300"/>
                </a:lnTo>
                <a:lnTo>
                  <a:pt x="128270" y="100330"/>
                </a:lnTo>
                <a:lnTo>
                  <a:pt x="143510" y="86360"/>
                </a:lnTo>
                <a:lnTo>
                  <a:pt x="160020" y="73660"/>
                </a:lnTo>
                <a:lnTo>
                  <a:pt x="176530" y="62230"/>
                </a:lnTo>
                <a:lnTo>
                  <a:pt x="194310" y="52070"/>
                </a:lnTo>
                <a:lnTo>
                  <a:pt x="212090" y="41910"/>
                </a:lnTo>
                <a:lnTo>
                  <a:pt x="229870" y="33020"/>
                </a:lnTo>
                <a:lnTo>
                  <a:pt x="248920" y="26670"/>
                </a:lnTo>
                <a:lnTo>
                  <a:pt x="267970" y="19050"/>
                </a:lnTo>
                <a:lnTo>
                  <a:pt x="287020" y="13970"/>
                </a:lnTo>
                <a:lnTo>
                  <a:pt x="307340" y="8890"/>
                </a:lnTo>
                <a:lnTo>
                  <a:pt x="326390" y="5080"/>
                </a:lnTo>
                <a:lnTo>
                  <a:pt x="346710" y="2540"/>
                </a:lnTo>
                <a:lnTo>
                  <a:pt x="367030" y="0"/>
                </a:lnTo>
                <a:lnTo>
                  <a:pt x="387350" y="0"/>
                </a:lnTo>
                <a:close/>
              </a:path>
            </a:pathLst>
          </a:custGeom>
          <a:ln w="19048">
            <a:solidFill>
              <a:srgbClr val="AFC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1430" y="1146810"/>
            <a:ext cx="4310380" cy="4568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49719" y="1322070"/>
            <a:ext cx="4298950" cy="4305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9395" marR="5080" indent="-227329">
              <a:lnSpc>
                <a:spcPct val="117400"/>
              </a:lnSpc>
              <a:spcBef>
                <a:spcPts val="95"/>
              </a:spcBef>
              <a:buSzPct val="125000"/>
              <a:buFont typeface="Arial"/>
              <a:buChar char="•"/>
              <a:tabLst>
                <a:tab pos="240029" algn="l"/>
              </a:tabLst>
            </a:pP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-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Avoir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son propre</a:t>
            </a:r>
            <a:r>
              <a:rPr sz="3600" spc="-89" baseline="1157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environnement </a:t>
            </a:r>
            <a:r>
              <a:rPr sz="2400" dirty="0">
                <a:solidFill>
                  <a:srgbClr val="FFFFFF"/>
                </a:solidFill>
                <a:latin typeface="Tw Cen MT"/>
                <a:cs typeface="Tw Cen MT"/>
              </a:rPr>
              <a:t> PC.</a:t>
            </a:r>
            <a:endParaRPr sz="2400">
              <a:latin typeface="Tw Cen MT"/>
              <a:cs typeface="Tw Cen MT"/>
            </a:endParaRPr>
          </a:p>
          <a:p>
            <a:pPr marL="240029" indent="-227329">
              <a:lnSpc>
                <a:spcPct val="100000"/>
              </a:lnSpc>
              <a:spcBef>
                <a:spcPts val="1660"/>
              </a:spcBef>
              <a:buSzPct val="125000"/>
              <a:buFont typeface="Arial"/>
              <a:buChar char="•"/>
              <a:tabLst>
                <a:tab pos="240029" algn="l"/>
                <a:tab pos="509905" algn="l"/>
              </a:tabLst>
            </a:pP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-</a:t>
            </a:r>
            <a:r>
              <a:rPr sz="3600" baseline="2314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Bureau </a:t>
            </a:r>
            <a:r>
              <a:rPr sz="3600" spc="7" baseline="2314" dirty="0">
                <a:solidFill>
                  <a:srgbClr val="FFFFFF"/>
                </a:solidFill>
                <a:latin typeface="Tw Cen MT"/>
                <a:cs typeface="Tw Cen MT"/>
              </a:rPr>
              <a:t>de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manière</a:t>
            </a:r>
            <a:r>
              <a:rPr sz="3600" spc="-75" baseline="2314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centralisé.</a:t>
            </a:r>
            <a:endParaRPr sz="3600" baseline="2314">
              <a:latin typeface="Tw Cen MT"/>
              <a:cs typeface="Tw Cen MT"/>
            </a:endParaRPr>
          </a:p>
          <a:p>
            <a:pPr marL="240029" indent="-227329">
              <a:lnSpc>
                <a:spcPct val="100000"/>
              </a:lnSpc>
              <a:spcBef>
                <a:spcPts val="1570"/>
              </a:spcBef>
              <a:buSzPct val="125000"/>
              <a:buFont typeface="Arial"/>
              <a:buChar char="•"/>
              <a:tabLst>
                <a:tab pos="240029" algn="l"/>
              </a:tabLst>
            </a:pP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-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Réduction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des</a:t>
            </a:r>
            <a:r>
              <a:rPr sz="3600" spc="-15" baseline="2314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coûts.</a:t>
            </a:r>
            <a:endParaRPr sz="3600" baseline="2314">
              <a:latin typeface="Tw Cen MT"/>
              <a:cs typeface="Tw Cen MT"/>
            </a:endParaRPr>
          </a:p>
          <a:p>
            <a:pPr marL="240029" indent="-227329">
              <a:lnSpc>
                <a:spcPct val="100000"/>
              </a:lnSpc>
              <a:spcBef>
                <a:spcPts val="1580"/>
              </a:spcBef>
              <a:buSzPct val="125000"/>
              <a:buFont typeface="Arial"/>
              <a:buChar char="•"/>
              <a:tabLst>
                <a:tab pos="240029" algn="l"/>
              </a:tabLst>
            </a:pP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- Problème de</a:t>
            </a:r>
            <a:r>
              <a:rPr sz="3600" spc="-44" baseline="2314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performance.</a:t>
            </a:r>
            <a:endParaRPr sz="3600" baseline="2314">
              <a:latin typeface="Tw Cen MT"/>
              <a:cs typeface="Tw Cen MT"/>
            </a:endParaRPr>
          </a:p>
          <a:p>
            <a:pPr marL="240029" indent="-227329">
              <a:lnSpc>
                <a:spcPct val="100000"/>
              </a:lnSpc>
              <a:spcBef>
                <a:spcPts val="1570"/>
              </a:spcBef>
              <a:buSzPct val="125000"/>
              <a:buFont typeface="Arial"/>
              <a:buChar char="•"/>
              <a:tabLst>
                <a:tab pos="240029" algn="l"/>
              </a:tabLst>
            </a:pPr>
            <a:r>
              <a:rPr sz="3600" baseline="1157" dirty="0">
                <a:solidFill>
                  <a:srgbClr val="FFFFFF"/>
                </a:solidFill>
                <a:latin typeface="Tw Cen MT"/>
                <a:cs typeface="Tw Cen MT"/>
              </a:rPr>
              <a:t>- Difficultés </a:t>
            </a:r>
            <a:r>
              <a:rPr sz="3600" spc="7" baseline="1157" dirty="0">
                <a:solidFill>
                  <a:srgbClr val="FFFFFF"/>
                </a:solidFill>
                <a:latin typeface="Tw Cen MT"/>
                <a:cs typeface="Tw Cen MT"/>
              </a:rPr>
              <a:t>de</a:t>
            </a:r>
            <a:r>
              <a:rPr sz="3600" spc="-37" baseline="1157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600" spc="-7" baseline="1157" dirty="0">
                <a:solidFill>
                  <a:srgbClr val="FFFFFF"/>
                </a:solidFill>
                <a:latin typeface="Tw Cen MT"/>
                <a:cs typeface="Tw Cen MT"/>
              </a:rPr>
              <a:t>sécurité.</a:t>
            </a:r>
            <a:endParaRPr sz="3600" baseline="1157">
              <a:latin typeface="Tw Cen MT"/>
              <a:cs typeface="Tw Cen MT"/>
            </a:endParaRPr>
          </a:p>
          <a:p>
            <a:pPr marL="240029" indent="-227329">
              <a:lnSpc>
                <a:spcPct val="100000"/>
              </a:lnSpc>
              <a:spcBef>
                <a:spcPts val="1580"/>
              </a:spcBef>
              <a:buSzPct val="125000"/>
              <a:buFont typeface="Arial"/>
              <a:buChar char="•"/>
              <a:tabLst>
                <a:tab pos="240029" algn="l"/>
              </a:tabLst>
            </a:pP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- Dépendance du</a:t>
            </a:r>
            <a:r>
              <a:rPr sz="3600" spc="-30" baseline="2314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réseau.</a:t>
            </a:r>
            <a:endParaRPr sz="3600" baseline="2314">
              <a:latin typeface="Tw Cen MT"/>
              <a:cs typeface="Tw Cen MT"/>
            </a:endParaRPr>
          </a:p>
          <a:p>
            <a:pPr marL="240029" indent="-227329">
              <a:lnSpc>
                <a:spcPct val="100000"/>
              </a:lnSpc>
              <a:spcBef>
                <a:spcPts val="1580"/>
              </a:spcBef>
              <a:buSzPct val="125000"/>
              <a:buFont typeface="Arial"/>
              <a:buChar char="•"/>
              <a:tabLst>
                <a:tab pos="240029" algn="l"/>
              </a:tabLst>
            </a:pPr>
            <a:r>
              <a:rPr sz="3600" baseline="2314" dirty="0">
                <a:solidFill>
                  <a:srgbClr val="FFFFFF"/>
                </a:solidFill>
                <a:latin typeface="Tw Cen MT"/>
                <a:cs typeface="Tw Cen MT"/>
              </a:rPr>
              <a:t>- Difficultés à la</a:t>
            </a:r>
            <a:r>
              <a:rPr sz="3600" spc="-37" baseline="2314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3600" spc="-7" baseline="2314" dirty="0">
                <a:solidFill>
                  <a:srgbClr val="FFFFFF"/>
                </a:solidFill>
                <a:latin typeface="Tw Cen MT"/>
                <a:cs typeface="Tw Cen MT"/>
              </a:rPr>
              <a:t>virtualisation.</a:t>
            </a:r>
            <a:endParaRPr sz="3600" baseline="2314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05200" y="228600"/>
            <a:ext cx="7371080" cy="492443"/>
          </a:xfrm>
        </p:spPr>
        <p:txBody>
          <a:bodyPr/>
          <a:lstStyle/>
          <a:p>
            <a:r>
              <a:rPr lang="fr-FR" dirty="0" smtClean="0"/>
              <a:t>Diagramme de Gantt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29646" t="23072" r="22714" b="21183"/>
          <a:stretch/>
        </p:blipFill>
        <p:spPr>
          <a:xfrm>
            <a:off x="1371600" y="914400"/>
            <a:ext cx="8596746" cy="565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47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5990" y="1070609"/>
            <a:ext cx="5233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RETOUR SUR</a:t>
            </a:r>
            <a:r>
              <a:rPr sz="3600" spc="-60" dirty="0"/>
              <a:t> </a:t>
            </a:r>
            <a:r>
              <a:rPr sz="3600" spc="-5" dirty="0"/>
              <a:t>EXPÉRIENCES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2183129" y="1864360"/>
            <a:ext cx="7821930" cy="4006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95800" y="609600"/>
            <a:ext cx="1840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S</a:t>
            </a:r>
            <a:r>
              <a:rPr sz="3600" dirty="0"/>
              <a:t>O</a:t>
            </a:r>
            <a:r>
              <a:rPr sz="3600" spc="-10" dirty="0"/>
              <a:t>UR</a:t>
            </a:r>
            <a:r>
              <a:rPr sz="3600" spc="5" dirty="0"/>
              <a:t>C</a:t>
            </a:r>
            <a:r>
              <a:rPr sz="3600" spc="-5" dirty="0"/>
              <a:t>E</a:t>
            </a:r>
            <a:r>
              <a:rPr sz="3600"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0469" y="2249739"/>
            <a:ext cx="6381750" cy="6504986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99060" indent="-86360">
              <a:lnSpc>
                <a:spcPct val="100000"/>
              </a:lnSpc>
              <a:spcBef>
                <a:spcPts val="405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spc="-7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sz="2000" u="sng" spc="-7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2"/>
              </a:rPr>
              <a:t>www.wisper.io/fr/les-grands-principes-de-la-virtualisation/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3"/>
              </a:rPr>
              <a:t>www.vmware.com/fr/solutions/virtualization.html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4"/>
              </a:rPr>
              <a:t>www.supinfo.com/articles/single/5969-qu-est-ce-que-virtualisation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https://fr.wikipedia.org/wiki/Virtualisation#Historique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5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5"/>
              </a:rPr>
              <a:t>www.culture-informatique.net/cest-quoi-la-virtualisation/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6"/>
              </a:rPr>
              <a:t>www.culture-informatique.net/WordPress3/wp-content/uploads/2013/12/serveurs-virtuels.png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https://itsocial.fr/enjeux/infrastructure/virtualisation/quest-virtualisation-7-meilleurs-articles-autour-de-virtualisation/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7"/>
              </a:rPr>
              <a:t>http://blog.infopolis.fr/non-classe/les-enjeux-de-la-virtualisation-pour-les-entreprises.html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Clr>
                <a:srgbClr val="FFFFFF"/>
              </a:buClr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spc="7" baseline="2645" dirty="0">
                <a:solidFill>
                  <a:srgbClr val="21FFFF"/>
                </a:solidFill>
                <a:uFill>
                  <a:solidFill>
                    <a:srgbClr val="21FFFF"/>
                  </a:solidFill>
                </a:uFill>
                <a:latin typeface="Tw Cen MT"/>
                <a:cs typeface="Tw Cen MT"/>
                <a:hlinkClick r:id="rId8"/>
              </a:rPr>
              <a:t>https://abtec.fr/virtualisation-definition/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5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9"/>
              </a:rPr>
              <a:t>www.sebastien-han.fr/blog/2011/04/12/introduction-a-la-virtualisation/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10"/>
              </a:rPr>
              <a:t>www.journaldunet.com/solutions/expert/48262/les-risques-majeurs-de-la-virtualisation.shtml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Clr>
                <a:srgbClr val="FFFFFF"/>
              </a:buClr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spc="7" baseline="2645" dirty="0">
                <a:solidFill>
                  <a:srgbClr val="21FFFF"/>
                </a:solidFill>
                <a:uFill>
                  <a:solidFill>
                    <a:srgbClr val="21FFFF"/>
                  </a:solidFill>
                </a:uFill>
                <a:latin typeface="Tw Cen MT"/>
                <a:cs typeface="Tw Cen MT"/>
                <a:hlinkClick r:id="rId11"/>
              </a:rPr>
              <a:t>https://www.ontrack.com/fr/blog/sql-ou-autres-bases-donnees-avantages-et-inconvenients-de-virtualisation-1/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https://guersanguillaume.com/virtualisation-de-poste-de-travail/</a:t>
            </a:r>
            <a:endParaRPr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380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99060" algn="l"/>
              </a:tabLst>
            </a:pPr>
            <a:r>
              <a:rPr sz="2800" u="sng" baseline="2314" dirty="0">
                <a:solidFill>
                  <a:srgbClr val="21FFFF"/>
                </a:solidFill>
                <a:uFill>
                  <a:solidFill>
                    <a:srgbClr val="21FFFF"/>
                  </a:solidFill>
                </a:uFill>
                <a:latin typeface="Tw Cen MT"/>
                <a:cs typeface="Tw Cen MT"/>
                <a:hlinkClick r:id="rId12"/>
              </a:rPr>
              <a:t>https://itperegrination.wordpress.com/2015/01/28/resume-de-cours-de-virtualisation-avancee/</a:t>
            </a:r>
            <a:endParaRPr sz="2800" baseline="2314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330"/>
              </a:spcBef>
              <a:buClr>
                <a:srgbClr val="FFFFFF"/>
              </a:buClr>
              <a:buSzPct val="125925"/>
              <a:buFont typeface="Arial"/>
              <a:buChar char="•"/>
              <a:tabLst>
                <a:tab pos="99060" algn="l"/>
              </a:tabLst>
            </a:pPr>
            <a:r>
              <a:rPr sz="3200" u="sng" baseline="2057" dirty="0">
                <a:solidFill>
                  <a:srgbClr val="21FFFF"/>
                </a:solidFill>
                <a:uFill>
                  <a:solidFill>
                    <a:srgbClr val="21FFFF"/>
                  </a:solidFill>
                </a:uFill>
                <a:latin typeface="Tw Cen MT"/>
                <a:cs typeface="Tw Cen MT"/>
                <a:hlinkClick r:id="rId13"/>
              </a:rPr>
              <a:t>https://www.promosoft.fr/le-marche-de-la-virtualisation-enjeux-et-perspectives/</a:t>
            </a:r>
            <a:endParaRPr sz="3200" baseline="2057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300"/>
              </a:spcBef>
              <a:buSzPct val="125925"/>
              <a:buFont typeface="Arial"/>
              <a:buChar char="•"/>
              <a:tabLst>
                <a:tab pos="99060" algn="l"/>
              </a:tabLst>
            </a:pPr>
            <a:r>
              <a:rPr sz="3200" baseline="2057" dirty="0">
                <a:solidFill>
                  <a:srgbClr val="FFFFFF"/>
                </a:solidFill>
                <a:latin typeface="Tw Cen MT"/>
                <a:cs typeface="Tw Cen MT"/>
              </a:rPr>
              <a:t>https:/</a:t>
            </a:r>
            <a:r>
              <a:rPr sz="3200" baseline="2057" dirty="0">
                <a:solidFill>
                  <a:srgbClr val="FFFFFF"/>
                </a:solidFill>
                <a:latin typeface="Tw Cen MT"/>
                <a:cs typeface="Tw Cen MT"/>
                <a:hlinkClick r:id="rId14"/>
              </a:rPr>
              <a:t>/www.elit-technologies.fr/enjeu-technologique-virtualisation-serveur/</a:t>
            </a:r>
            <a:endParaRPr sz="3200" baseline="2057" dirty="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71800" y="457200"/>
            <a:ext cx="7371080" cy="51308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20469" y="1600201"/>
            <a:ext cx="9751060" cy="4691028"/>
          </a:xfrm>
        </p:spPr>
        <p:txBody>
          <a:bodyPr/>
          <a:lstStyle/>
          <a:p>
            <a:pPr marL="99060" indent="-86360">
              <a:lnSpc>
                <a:spcPct val="100000"/>
              </a:lnSpc>
              <a:spcBef>
                <a:spcPts val="405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spc="-7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lang="fr-FR" sz="2000" u="sng" spc="-7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2"/>
              </a:rPr>
              <a:t>www.wisper.io/fr/les-grands-principes-de-la-virtualisation/</a:t>
            </a:r>
            <a:endParaRPr lang="fr-FR"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3"/>
              </a:rPr>
              <a:t>www.vmware.com/fr/solutions/virtualization.html</a:t>
            </a:r>
            <a:endParaRPr lang="fr-FR"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4"/>
              </a:rPr>
              <a:t>www.supinfo.com/articles/single/5969-qu-est-ce-que-virtualisation</a:t>
            </a:r>
            <a:endParaRPr lang="fr-FR"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https://fr.wikipedia.org/wiki/Virtualisation#Historique</a:t>
            </a:r>
            <a:endParaRPr lang="fr-FR"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5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5"/>
              </a:rPr>
              <a:t>www.culture-informatique.net/cest-quoi-la-virtualisation/</a:t>
            </a:r>
            <a:endParaRPr lang="fr-FR"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6"/>
              </a:rPr>
              <a:t>https://</a:t>
            </a:r>
            <a:r>
              <a:rPr lang="fr-FR" sz="2000" u="sng" baseline="2645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6"/>
              </a:rPr>
              <a:t>www.culture-informatique.net/WordPress3/wp-content/uploads/2013/12/serveurs-virtuels.png</a:t>
            </a:r>
            <a:endParaRPr lang="fr-FR" sz="2000" baseline="2645" dirty="0" smtClean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https://itsocial.fr/enjeux/infrastructure/virtualisation/quest-virtualisation-7-meilleurs-articles-autour-de-virtualisation/</a:t>
            </a:r>
            <a:endParaRPr lang="fr-FR"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7"/>
              </a:rPr>
              <a:t>http://blog.infopolis.fr/non-classe/les-enjeux-de-la-virtualisation-pour-les-entreprises.html</a:t>
            </a:r>
            <a:endParaRPr lang="fr-FR"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Clr>
                <a:srgbClr val="FFFFFF"/>
              </a:buClr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spc="7" baseline="2645" dirty="0">
                <a:solidFill>
                  <a:srgbClr val="21FFFF"/>
                </a:solidFill>
                <a:uFill>
                  <a:solidFill>
                    <a:srgbClr val="21FFFF"/>
                  </a:solidFill>
                </a:uFill>
                <a:latin typeface="Tw Cen MT"/>
                <a:cs typeface="Tw Cen MT"/>
                <a:hlinkClick r:id="rId8"/>
              </a:rPr>
              <a:t>https://abtec.fr/virtualisation-definition/</a:t>
            </a:r>
            <a:endParaRPr lang="fr-FR"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5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9"/>
              </a:rPr>
              <a:t>www.sebastien-han.fr/blog/2011/04/12/introduction-a-la-virtualisation/</a:t>
            </a:r>
            <a:endParaRPr lang="fr-FR"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</a:t>
            </a: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  <a:hlinkClick r:id="rId10"/>
              </a:rPr>
              <a:t>www.journaldunet.com/solutions/expert/48262/les-risques-majeurs-de-la-virtualisation.shtml</a:t>
            </a:r>
            <a:endParaRPr lang="fr-FR"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Clr>
                <a:srgbClr val="FFFFFF"/>
              </a:buClr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spc="7" baseline="2645" dirty="0">
                <a:solidFill>
                  <a:srgbClr val="21FFFF"/>
                </a:solidFill>
                <a:uFill>
                  <a:solidFill>
                    <a:srgbClr val="21FFFF"/>
                  </a:solidFill>
                </a:uFill>
                <a:latin typeface="Tw Cen MT"/>
                <a:cs typeface="Tw Cen MT"/>
                <a:hlinkClick r:id="rId11"/>
              </a:rPr>
              <a:t>https://www.ontrack.com/fr/blog/sql-ou-autres-bases-donnees-avantages-et-inconvenients-de-virtualisation-1/</a:t>
            </a:r>
            <a:endParaRPr lang="fr-FR"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640"/>
              </a:spcBef>
              <a:buSzPct val="123809"/>
              <a:buFont typeface="Arial"/>
              <a:buChar char="•"/>
              <a:tabLst>
                <a:tab pos="99060" algn="l"/>
              </a:tabLst>
            </a:pPr>
            <a:r>
              <a:rPr lang="fr-FR" sz="2000" u="sng" baseline="26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w Cen MT"/>
                <a:cs typeface="Tw Cen MT"/>
              </a:rPr>
              <a:t>https://guersanguillaume.com/virtualisation-de-poste-de-travail/</a:t>
            </a:r>
            <a:endParaRPr lang="fr-FR" sz="2000" baseline="2645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380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99060" algn="l"/>
              </a:tabLst>
            </a:pPr>
            <a:r>
              <a:rPr lang="fr-FR" sz="2800" u="sng" baseline="2314" dirty="0">
                <a:solidFill>
                  <a:srgbClr val="21FFFF"/>
                </a:solidFill>
                <a:uFill>
                  <a:solidFill>
                    <a:srgbClr val="21FFFF"/>
                  </a:solidFill>
                </a:uFill>
                <a:latin typeface="Tw Cen MT"/>
                <a:cs typeface="Tw Cen MT"/>
                <a:hlinkClick r:id="rId12"/>
              </a:rPr>
              <a:t>https://itperegrination.wordpress.com/2015/01/28/resume-de-cours-de-virtualisation-avancee/</a:t>
            </a:r>
            <a:endParaRPr lang="fr-FR" sz="2800" baseline="2314" dirty="0">
              <a:latin typeface="Tw Cen MT"/>
              <a:cs typeface="Tw Cen MT"/>
            </a:endParaRPr>
          </a:p>
          <a:p>
            <a:pPr marL="99060" indent="-86360">
              <a:lnSpc>
                <a:spcPct val="100000"/>
              </a:lnSpc>
              <a:spcBef>
                <a:spcPts val="330"/>
              </a:spcBef>
              <a:buClr>
                <a:srgbClr val="FFFFFF"/>
              </a:buClr>
              <a:buSzPct val="125925"/>
              <a:buFont typeface="Arial"/>
              <a:buChar char="•"/>
              <a:tabLst>
                <a:tab pos="99060" algn="l"/>
              </a:tabLst>
            </a:pPr>
            <a:r>
              <a:rPr lang="fr-FR" sz="3200" u="sng" baseline="2057" dirty="0">
                <a:solidFill>
                  <a:srgbClr val="21FFFF"/>
                </a:solidFill>
                <a:uFill>
                  <a:solidFill>
                    <a:srgbClr val="21FFFF"/>
                  </a:solidFill>
                </a:uFill>
                <a:latin typeface="Tw Cen MT"/>
                <a:cs typeface="Tw Cen MT"/>
                <a:hlinkClick r:id="rId13"/>
              </a:rPr>
              <a:t>https://www.promosoft.fr/le-marche-de-la-virtualisation-enjeux-et-perspectives/</a:t>
            </a:r>
            <a:endParaRPr lang="fr-FR" sz="3200" baseline="2057" dirty="0">
              <a:latin typeface="Tw Cen MT"/>
              <a:cs typeface="Tw Cen MT"/>
            </a:endParaRP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616015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422</Words>
  <Application>Microsoft Office PowerPoint</Application>
  <PresentationFormat>Grand écran</PresentationFormat>
  <Paragraphs>93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5" baseType="lpstr">
      <vt:lpstr>Arial</vt:lpstr>
      <vt:lpstr>Calibri</vt:lpstr>
      <vt:lpstr>Segoe Print</vt:lpstr>
      <vt:lpstr>Times New Roman</vt:lpstr>
      <vt:lpstr>Tw Cen MT</vt:lpstr>
      <vt:lpstr>Office Theme</vt:lpstr>
      <vt:lpstr>Présentation PowerPoint</vt:lpstr>
      <vt:lpstr>VEILLE TECHNOLOGIQUE</vt:lpstr>
      <vt:lpstr>SOMMAIRE</vt:lpstr>
      <vt:lpstr>PRÉSENTATION/DÉFINITION</vt:lpstr>
      <vt:lpstr> DIFFÉRENCE AVEC LA VIRTUALISATION</vt:lpstr>
      <vt:lpstr>Présentation PowerPoint</vt:lpstr>
      <vt:lpstr>HISTORIQUE</vt:lpstr>
      <vt:lpstr>CARACTÉRISTIQUES</vt:lpstr>
      <vt:lpstr>AVANTAGES ET INCONVÉNIENTS</vt:lpstr>
      <vt:lpstr>AVANTAGES</vt:lpstr>
      <vt:lpstr>INCONVÉNIENTS</vt:lpstr>
      <vt:lpstr>Présentation PowerPoint</vt:lpstr>
      <vt:lpstr>DIMENSIONS</vt:lpstr>
      <vt:lpstr>Economique </vt:lpstr>
      <vt:lpstr>SYNTHÈSE</vt:lpstr>
      <vt:lpstr>Diagramme de Gantt</vt:lpstr>
      <vt:lpstr>RETOUR SUR EXPÉRIENCES</vt:lpstr>
      <vt:lpstr>SOURCES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Veille Technologique</dc:title>
  <dc:creator>Tran James</dc:creator>
  <cp:lastModifiedBy>Raph</cp:lastModifiedBy>
  <cp:revision>3</cp:revision>
  <dcterms:created xsi:type="dcterms:W3CDTF">2019-03-20T10:19:32Z</dcterms:created>
  <dcterms:modified xsi:type="dcterms:W3CDTF">2019-05-16T11:38:40Z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2018-11-14T00:00:00Z</vt:filetime>
  </property>
  <property fmtid="{D5CDD505-2E9C-101B-9397-08002B2CF9AE}" pid="3" name="Creator">
    <vt:lpwstr>Impress</vt:lpwstr>
  </property>
  <property fmtid="{D5CDD505-2E9C-101B-9397-08002B2CF9AE}" pid="4" name="LastSaved">
    <vt:filetime>2019-03-20T00:00:00Z</vt:filetime>
  </property>
</Properties>
</file>