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8" r:id="rId1"/>
  </p:sldMasterIdLst>
  <p:sldIdLst>
    <p:sldId id="256" r:id="rId2"/>
    <p:sldId id="257" r:id="rId3"/>
    <p:sldId id="258" r:id="rId4"/>
    <p:sldId id="259" r:id="rId5"/>
    <p:sldId id="265" r:id="rId6"/>
    <p:sldId id="287" r:id="rId7"/>
    <p:sldId id="260" r:id="rId8"/>
    <p:sldId id="285" r:id="rId9"/>
    <p:sldId id="268" r:id="rId10"/>
    <p:sldId id="294" r:id="rId11"/>
    <p:sldId id="269" r:id="rId12"/>
    <p:sldId id="288" r:id="rId13"/>
    <p:sldId id="273" r:id="rId14"/>
    <p:sldId id="290" r:id="rId15"/>
    <p:sldId id="297" r:id="rId16"/>
    <p:sldId id="276" r:id="rId17"/>
    <p:sldId id="292" r:id="rId18"/>
    <p:sldId id="277" r:id="rId19"/>
    <p:sldId id="291" r:id="rId20"/>
    <p:sldId id="284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9F9"/>
    <a:srgbClr val="2DAA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5/20/2019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0996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5/20/2019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198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0710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5/20/2019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201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5169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1895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655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8500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178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464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1913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74757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9249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2079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6405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32738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975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5/20/2019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608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ms.fr/inconvenients-cms-content-management-system.php" TargetMode="External"/><Relationship Id="rId3" Type="http://schemas.openxmlformats.org/officeDocument/2006/relationships/hyperlink" Target="https://openclassrooms.com/fr/courses/3013691-decouvrez-les-solutions-cms/3392681-bref-historique-du-web" TargetMode="External"/><Relationship Id="rId7" Type="http://schemas.openxmlformats.org/officeDocument/2006/relationships/hyperlink" Target="https://agence-web.cubis-helios.com/pourquoi-utiliser-un-cms-avantages-inconvenients-wordpress-drupal/" TargetMode="External"/><Relationship Id="rId2" Type="http://schemas.openxmlformats.org/officeDocument/2006/relationships/hyperlink" Target="http://glossaire.infowebmaster.fr/cms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penclassrooms.com/fr/courses/3013691-decouvrez-les-solutions-cms/3392795-avantages-et-inconvenients" TargetMode="External"/><Relationship Id="rId11" Type="http://schemas.openxmlformats.org/officeDocument/2006/relationships/hyperlink" Target="http://www.xnet2.com/legislation-creation-site-web.html" TargetMode="External"/><Relationship Id="rId5" Type="http://schemas.openxmlformats.org/officeDocument/2006/relationships/hyperlink" Target="http://wapiti.enic.fr/commun/ens/peda/options/ST/RIO/pub/exposes/exposesrio2006-ttnfa2007/Soumphonphakdy-Kol/contenu/cms.htm" TargetMode="External"/><Relationship Id="rId10" Type="http://schemas.openxmlformats.org/officeDocument/2006/relationships/hyperlink" Target="http://master-multimedia.com/industrie-cms-defis-internet-demain/" TargetMode="External"/><Relationship Id="rId4" Type="http://schemas.openxmlformats.org/officeDocument/2006/relationships/hyperlink" Target="https://www.sergentweb.com/2016/03/23/l-histoire-du-cms-wordpress/" TargetMode="External"/><Relationship Id="rId9" Type="http://schemas.openxmlformats.org/officeDocument/2006/relationships/hyperlink" Target="https://www.busi.fr/telechargements/avnatages-inconvenients-cms-pdf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E3271E-70BA-4A35-8753-967A67357F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8800" dirty="0"/>
              <a:t>CMS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41957A4-4DFE-41A1-AB7A-E1A7D02DAD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Content Management System </a:t>
            </a:r>
          </a:p>
        </p:txBody>
      </p:sp>
    </p:spTree>
    <p:extLst>
      <p:ext uri="{BB962C8B-B14F-4D97-AF65-F5344CB8AC3E}">
        <p14:creationId xmlns:p14="http://schemas.microsoft.com/office/powerpoint/2010/main" val="1144595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2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C1FDF6E-445C-4453-BD59-A21B051DA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686" y="1885072"/>
            <a:ext cx="9973993" cy="1702410"/>
          </a:xfrm>
          <a:prstGeom prst="rect">
            <a:avLst/>
          </a:prstGeom>
        </p:spPr>
      </p:pic>
      <p:sp>
        <p:nvSpPr>
          <p:cNvPr id="2" name="Titre Sommaire">
            <a:extLst>
              <a:ext uri="{FF2B5EF4-FFF2-40B4-BE49-F238E27FC236}">
                <a16:creationId xmlns:a16="http://schemas.microsoft.com/office/drawing/2014/main" id="{A8B899EA-BE99-4225-8BC5-222A5B07B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731520"/>
            <a:ext cx="9601196" cy="1554479"/>
          </a:xfrm>
        </p:spPr>
        <p:txBody>
          <a:bodyPr/>
          <a:lstStyle/>
          <a:p>
            <a:r>
              <a:rPr lang="fr-FR" dirty="0"/>
              <a:t>           Sommaire </a:t>
            </a:r>
          </a:p>
        </p:txBody>
      </p:sp>
      <p:sp>
        <p:nvSpPr>
          <p:cNvPr id="3" name="Sommaire détails">
            <a:extLst>
              <a:ext uri="{FF2B5EF4-FFF2-40B4-BE49-F238E27FC236}">
                <a16:creationId xmlns:a16="http://schemas.microsoft.com/office/drawing/2014/main" id="{66DA1D9C-21A8-465D-B14C-B4A64A882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080260"/>
            <a:ext cx="9601196" cy="4046220"/>
          </a:xfrm>
        </p:spPr>
        <p:txBody>
          <a:bodyPr>
            <a:noAutofit/>
          </a:bodyPr>
          <a:lstStyle/>
          <a:p>
            <a:r>
              <a:rPr lang="fr-FR" sz="2000" dirty="0"/>
              <a:t>1 – Présentation : Qu’ est-ce que c’est ?</a:t>
            </a:r>
          </a:p>
          <a:p>
            <a:r>
              <a:rPr lang="fr-FR" sz="2000" dirty="0"/>
              <a:t>2 – L’ histoire du CMS</a:t>
            </a:r>
          </a:p>
          <a:p>
            <a:r>
              <a:rPr lang="fr-FR" sz="2000" dirty="0"/>
              <a:t>3 – Les caractéristiques du CMS</a:t>
            </a:r>
          </a:p>
          <a:p>
            <a:r>
              <a:rPr lang="fr-FR" sz="2000" dirty="0"/>
              <a:t>4 – Ses avantages et ses inconvénients </a:t>
            </a:r>
          </a:p>
          <a:p>
            <a:r>
              <a:rPr lang="fr-FR" sz="2000" dirty="0"/>
              <a:t>5 – Les enjeux du CMS  </a:t>
            </a:r>
          </a:p>
          <a:p>
            <a:r>
              <a:rPr lang="fr-FR" sz="2000" dirty="0"/>
              <a:t>6 – Les dimensions Juridiques </a:t>
            </a:r>
            <a:r>
              <a:rPr lang="fr-FR" sz="2000" dirty="0" smtClean="0"/>
              <a:t>et Economiques </a:t>
            </a:r>
            <a:endParaRPr lang="fr-FR" sz="2000" dirty="0"/>
          </a:p>
          <a:p>
            <a:r>
              <a:rPr lang="fr-FR" sz="2000" dirty="0"/>
              <a:t>7 – Synthèse </a:t>
            </a:r>
          </a:p>
          <a:p>
            <a:r>
              <a:rPr lang="fr-FR" sz="2000" dirty="0"/>
              <a:t>8 – Notre retour sur cette expérience </a:t>
            </a:r>
          </a:p>
          <a:p>
            <a:r>
              <a:rPr lang="fr-FR" sz="2000" dirty="0"/>
              <a:t>9 – Nos sources </a:t>
            </a:r>
          </a:p>
        </p:txBody>
      </p:sp>
    </p:spTree>
    <p:extLst>
      <p:ext uri="{BB962C8B-B14F-4D97-AF65-F5344CB8AC3E}">
        <p14:creationId xmlns:p14="http://schemas.microsoft.com/office/powerpoint/2010/main" val="1709154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6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408DB-5BC4-4D26-8AFA-7E8BF9364BD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982663"/>
            <a:ext cx="9601200" cy="4992687"/>
          </a:xfrm>
        </p:spPr>
        <p:txBody>
          <a:bodyPr>
            <a:normAutofit/>
          </a:bodyPr>
          <a:lstStyle/>
          <a:p>
            <a:r>
              <a:rPr lang="fr-FR" dirty="0"/>
              <a:t/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r>
              <a:rPr lang="fr-FR" dirty="0"/>
              <a:t>								Présentation </a:t>
            </a:r>
            <a:br>
              <a:rPr lang="fr-FR" dirty="0"/>
            </a:br>
            <a:r>
              <a:rPr lang="fr-FR" dirty="0"/>
              <a:t>											</a:t>
            </a:r>
            <a:r>
              <a:rPr lang="fr-FR" sz="3200" dirty="0"/>
              <a:t>Qu’est-ce que c’est ?</a:t>
            </a:r>
            <a:br>
              <a:rPr lang="fr-FR" sz="3200" dirty="0"/>
            </a:b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114574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AA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h6.googleusercontent.com/Of96uLNvr1ZrqJk-1f3McbbRNT_w9zKFRge9zwe0XE4OtoGyaeeBI1iadOEmyy-5TJqplQKZ8nxPeH2BiztsUIkEM6iS78twHdaN97zFvPUOSNWm7UVCQIYapEv5urXqgkbfYXb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83742"/>
            <a:ext cx="11247120" cy="591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763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579B5F-FFCF-463C-8158-DA91B5A00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L’histoire du CMS</a:t>
            </a:r>
          </a:p>
        </p:txBody>
      </p:sp>
      <p:pic>
        <p:nvPicPr>
          <p:cNvPr id="1026" name="Picture 2" descr="https://lh4.googleusercontent.com/z1pPxfBDw2OR3Etek6dJWZwmUxXjXLvR2rAqjPe-tTgWtoFAcMgsnb6GMXhPyyJxXRvEwJ8RCiflqYUcM52O-SypGJOWQtFe2lYaUhgxmi7nyIC22cRi8Vbn6lR4qwzwP0NVsVpx">
            <a:extLst>
              <a:ext uri="{FF2B5EF4-FFF2-40B4-BE49-F238E27FC236}">
                <a16:creationId xmlns:a16="http://schemas.microsoft.com/office/drawing/2014/main" id="{4B2984C0-672E-434C-A00C-2FE8A6288983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9126" y="2464666"/>
            <a:ext cx="8504237" cy="331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411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dates clés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95401" y="2712026"/>
            <a:ext cx="9601196" cy="3163841"/>
          </a:xfrm>
        </p:spPr>
        <p:txBody>
          <a:bodyPr/>
          <a:lstStyle/>
          <a:p>
            <a:r>
              <a:rPr lang="fr-FR" dirty="0" smtClean="0"/>
              <a:t>Début  des basses de données en 1960</a:t>
            </a:r>
          </a:p>
          <a:p>
            <a:r>
              <a:rPr lang="fr-FR" dirty="0"/>
              <a:t>Invention du HTML </a:t>
            </a:r>
            <a:r>
              <a:rPr lang="fr-FR" dirty="0" smtClean="0"/>
              <a:t>en 1990</a:t>
            </a:r>
            <a:endParaRPr lang="fr-FR" dirty="0"/>
          </a:p>
          <a:p>
            <a:r>
              <a:rPr lang="fr-FR" dirty="0" smtClean="0"/>
              <a:t>Apparition </a:t>
            </a:r>
            <a:r>
              <a:rPr lang="fr-FR" dirty="0"/>
              <a:t>du langage PHP en 1994 </a:t>
            </a:r>
          </a:p>
          <a:p>
            <a:r>
              <a:rPr lang="fr-FR" dirty="0"/>
              <a:t>Ajout du langage CSS en </a:t>
            </a:r>
            <a:r>
              <a:rPr lang="fr-FR" dirty="0" smtClean="0"/>
              <a:t>1995</a:t>
            </a:r>
          </a:p>
          <a:p>
            <a:r>
              <a:rPr lang="fr-FR" dirty="0" smtClean="0"/>
              <a:t>Arrivée du HTML 5 en 2014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77095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95401" y="1794510"/>
            <a:ext cx="9601196" cy="40813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                                                                   </a:t>
            </a:r>
          </a:p>
          <a:p>
            <a:pPr marL="0" indent="0">
              <a:buNone/>
            </a:pPr>
            <a:r>
              <a:rPr lang="fr-FR" dirty="0"/>
              <a:t>                                                                            </a:t>
            </a:r>
          </a:p>
          <a:p>
            <a:pPr marL="0" indent="0">
              <a:buNone/>
            </a:pPr>
            <a:r>
              <a:rPr lang="fr-FR" dirty="0"/>
              <a:t>                         							</a:t>
            </a:r>
            <a:r>
              <a:rPr lang="fr-FR" sz="4400" dirty="0"/>
              <a:t>Caractéristiques   </a:t>
            </a:r>
          </a:p>
          <a:p>
            <a:pPr marL="0" indent="0">
              <a:buNone/>
            </a:pPr>
            <a:r>
              <a:rPr lang="fr-FR" sz="1800" dirty="0"/>
              <a:t>                                                                                                  </a:t>
            </a:r>
            <a:r>
              <a:rPr lang="fr-FR" sz="3200" dirty="0"/>
              <a:t>Comment ça marche ?</a:t>
            </a:r>
          </a:p>
          <a:p>
            <a:pPr marL="0" indent="0">
              <a:buNone/>
            </a:pPr>
            <a:r>
              <a:rPr lang="fr-FR" dirty="0"/>
              <a:t>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92320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What</a:t>
            </a:r>
            <a:r>
              <a:rPr lang="fr-FR" dirty="0" smtClean="0"/>
              <a:t> </a:t>
            </a:r>
            <a:r>
              <a:rPr lang="fr-FR" dirty="0" err="1" smtClean="0"/>
              <a:t>you</a:t>
            </a:r>
            <a:r>
              <a:rPr lang="fr-FR" dirty="0" smtClean="0"/>
              <a:t> </a:t>
            </a:r>
            <a:r>
              <a:rPr lang="fr-FR" dirty="0" err="1" smtClean="0"/>
              <a:t>see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what</a:t>
            </a:r>
            <a:r>
              <a:rPr lang="fr-FR" dirty="0" smtClean="0"/>
              <a:t> </a:t>
            </a:r>
            <a:r>
              <a:rPr lang="fr-FR" dirty="0" err="1" smtClean="0"/>
              <a:t>you</a:t>
            </a:r>
            <a:r>
              <a:rPr lang="fr-FR" dirty="0" smtClean="0"/>
              <a:t> </a:t>
            </a:r>
            <a:r>
              <a:rPr lang="fr-FR" dirty="0" err="1" smtClean="0"/>
              <a:t>get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1028" name="Picture 4" descr="RÃ©sultat de recherche d'images pour &quot;wysiwyg editor&quot;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52" b="14952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fr-FR" sz="2000" dirty="0" smtClean="0"/>
              <a:t>Ce que tu vois c’est ce que tu obtiens 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609871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9413CE-4AAF-4F24-9E09-7DF47B49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Avantages et Inconvénients </a:t>
            </a:r>
          </a:p>
        </p:txBody>
      </p:sp>
      <p:pic>
        <p:nvPicPr>
          <p:cNvPr id="3074" name="Picture 2" descr="https://lh6.googleusercontent.com/15S9OhgLzeLOOmoc3pRvlcVjvxbYpJHnwcLKR2U15iGD5ZiiKvIqR1iu-6PRKDnxZBD4z3PHI980OPt4RK5Cn0XNYPwhSY2bYbEX22LMJw9GWHcMCbBMqeCtZUkQSDuBSYi09U0I">
            <a:extLst>
              <a:ext uri="{FF2B5EF4-FFF2-40B4-BE49-F238E27FC236}">
                <a16:creationId xmlns:a16="http://schemas.microsoft.com/office/drawing/2014/main" id="{7E752B94-1799-4142-B029-C54C50DF4D8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29258" y="2557463"/>
            <a:ext cx="5533484" cy="331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251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1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                </a:t>
            </a:r>
            <a:r>
              <a:rPr lang="fr-FR" dirty="0" smtClean="0">
                <a:solidFill>
                  <a:schemeClr val="tx1"/>
                </a:solidFill>
              </a:rPr>
              <a:t>Avantages </a:t>
            </a:r>
            <a:endParaRPr lang="fr-FR" dirty="0"/>
          </a:p>
        </p:txBody>
      </p:sp>
      <p:sp>
        <p:nvSpPr>
          <p:cNvPr id="13" name="Espace réservé du contenu 12"/>
          <p:cNvSpPr>
            <a:spLocks noGrp="1"/>
          </p:cNvSpPr>
          <p:nvPr>
            <p:ph sz="half" idx="2"/>
          </p:nvPr>
        </p:nvSpPr>
        <p:spPr>
          <a:xfrm>
            <a:off x="1295400" y="3470564"/>
            <a:ext cx="4718304" cy="2405303"/>
          </a:xfrm>
        </p:spPr>
        <p:txBody>
          <a:bodyPr/>
          <a:lstStyle/>
          <a:p>
            <a:r>
              <a:rPr lang="fr-FR" dirty="0" smtClean="0"/>
              <a:t>Ils sont accessibles à tous </a:t>
            </a:r>
          </a:p>
          <a:p>
            <a:r>
              <a:rPr lang="fr-FR" dirty="0" smtClean="0"/>
              <a:t>Ils sont rapides à mettre en place </a:t>
            </a:r>
          </a:p>
          <a:p>
            <a:r>
              <a:rPr lang="fr-FR" dirty="0" smtClean="0"/>
              <a:t>Le coûts des CMS</a:t>
            </a:r>
            <a:endParaRPr lang="fr-FR" dirty="0"/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FR" dirty="0" smtClean="0"/>
              <a:t>                </a:t>
            </a:r>
            <a:r>
              <a:rPr lang="fr-FR" dirty="0" smtClean="0">
                <a:solidFill>
                  <a:schemeClr val="tx1"/>
                </a:solidFill>
              </a:rPr>
              <a:t>Inconvénients </a:t>
            </a:r>
            <a:endParaRPr lang="fr-FR" dirty="0"/>
          </a:p>
        </p:txBody>
      </p:sp>
      <p:sp>
        <p:nvSpPr>
          <p:cNvPr id="15" name="Espace réservé du contenu 14"/>
          <p:cNvSpPr>
            <a:spLocks noGrp="1"/>
          </p:cNvSpPr>
          <p:nvPr>
            <p:ph sz="quarter" idx="4"/>
          </p:nvPr>
        </p:nvSpPr>
        <p:spPr>
          <a:xfrm>
            <a:off x="6013704" y="3470564"/>
            <a:ext cx="5238940" cy="2396836"/>
          </a:xfrm>
        </p:spPr>
        <p:txBody>
          <a:bodyPr/>
          <a:lstStyle/>
          <a:p>
            <a:r>
              <a:rPr lang="fr-FR" dirty="0" smtClean="0"/>
              <a:t>Ils manquent de flexibilités</a:t>
            </a:r>
          </a:p>
          <a:p>
            <a:r>
              <a:rPr lang="fr-FR" dirty="0" smtClean="0"/>
              <a:t>Ils sont plus susceptibles d’être attaqués </a:t>
            </a:r>
          </a:p>
          <a:p>
            <a:r>
              <a:rPr lang="fr-FR" dirty="0" smtClean="0"/>
              <a:t>Ils sont difficiles à migrer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34778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96E927-230D-41C3-8356-023554D2E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Enjeux</a:t>
            </a:r>
          </a:p>
        </p:txBody>
      </p:sp>
      <p:pic>
        <p:nvPicPr>
          <p:cNvPr id="4098" name="Picture 2" descr="https://lh6.googleusercontent.com/Lt07IUVNqpYjc2v7T0sdG1zPczNhRs0cI8EgzfwhupPHy-INIA7ALwwhshzpLtmnoLMq2ITQ6z2yuv0sRxnF5Y0NJ7Ggdy9hX6HCnaIPGwNT1RTPGLYg4ijHUItdq4ctITQ4CuzJ">
            <a:extLst>
              <a:ext uri="{FF2B5EF4-FFF2-40B4-BE49-F238E27FC236}">
                <a16:creationId xmlns:a16="http://schemas.microsoft.com/office/drawing/2014/main" id="{248AB047-2FDC-49D4-9A91-217358C4FD1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480" y="2720340"/>
            <a:ext cx="5897880" cy="2766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7289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Défis a relever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95401" y="2899064"/>
            <a:ext cx="9601196" cy="2976804"/>
          </a:xfrm>
        </p:spPr>
        <p:txBody>
          <a:bodyPr/>
          <a:lstStyle/>
          <a:p>
            <a:r>
              <a:rPr lang="fr-FR" dirty="0" smtClean="0"/>
              <a:t>Le CMS doit faire face a l’arriver de l’internet de demain </a:t>
            </a:r>
          </a:p>
          <a:p>
            <a:r>
              <a:rPr lang="fr-FR" dirty="0" smtClean="0"/>
              <a:t>Assurer la sécurité des sites internet </a:t>
            </a:r>
          </a:p>
          <a:p>
            <a:r>
              <a:rPr lang="fr-FR" dirty="0" smtClean="0"/>
              <a:t>Utilisation plus facile des logiciels  pour les utilisateurs </a:t>
            </a:r>
          </a:p>
          <a:p>
            <a:r>
              <a:rPr lang="fr-FR" dirty="0" smtClean="0"/>
              <a:t>Recherches et développement au service des interfaces de demain</a:t>
            </a:r>
          </a:p>
          <a:p>
            <a:r>
              <a:rPr lang="fr-FR" dirty="0" smtClean="0"/>
              <a:t>Démocratisation du site internet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83982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13317D-4FE5-44B6-A98A-6F3BC09D6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Dimensions Juridiques </a:t>
            </a:r>
          </a:p>
        </p:txBody>
      </p:sp>
      <p:pic>
        <p:nvPicPr>
          <p:cNvPr id="5122" name="Picture 2" descr="https://lh3.googleusercontent.com/G7_ndImr0-M2i2cY5NYNtkyGDznk53rbPQ-k7BlYTt3nx-BuyM5iP5Vf7Tsap-2xW_KEAVUGRjefT-lZceZeAbArPLHe5VaMp0SA4E8Vwaz0eJDtG-cS4NmTrH7GZio-H_LTGtpF">
            <a:extLst>
              <a:ext uri="{FF2B5EF4-FFF2-40B4-BE49-F238E27FC236}">
                <a16:creationId xmlns:a16="http://schemas.microsoft.com/office/drawing/2014/main" id="{5D5E7AEC-D049-4DE2-BDEB-E0AE635654E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4690" y="2929573"/>
            <a:ext cx="5360670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2924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Lois et Articles 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2"/>
          </p:nvPr>
        </p:nvSpPr>
        <p:spPr>
          <a:xfrm>
            <a:off x="4918364" y="2560320"/>
            <a:ext cx="6418118" cy="3310128"/>
          </a:xfrm>
        </p:spPr>
        <p:txBody>
          <a:bodyPr>
            <a:normAutofit fontScale="92500" lnSpcReduction="20000"/>
          </a:bodyPr>
          <a:lstStyle/>
          <a:p>
            <a:r>
              <a:rPr lang="fr-FR" sz="2200" dirty="0" smtClean="0"/>
              <a:t>Loi du 24 juin 2004 et décret du 9 mai 2007</a:t>
            </a:r>
          </a:p>
          <a:p>
            <a:r>
              <a:rPr lang="fr-FR" sz="2200" dirty="0" smtClean="0"/>
              <a:t>Cela découle que la création de site est soumise à une législation </a:t>
            </a:r>
          </a:p>
          <a:p>
            <a:r>
              <a:rPr lang="fr-FR" sz="2200" dirty="0" smtClean="0"/>
              <a:t>Article 38 de la CNIL sur la faille de la sécurité </a:t>
            </a:r>
          </a:p>
          <a:p>
            <a:r>
              <a:rPr lang="fr-FR" sz="2200" dirty="0" smtClean="0"/>
              <a:t>Peines encourus : -1 ans de prison </a:t>
            </a:r>
          </a:p>
          <a:p>
            <a:r>
              <a:rPr lang="fr-FR" sz="2200" dirty="0" smtClean="0"/>
              <a:t>                            -75000 à 375000 euros d’amendes </a:t>
            </a:r>
          </a:p>
          <a:p>
            <a:pPr marL="0" indent="0">
              <a:buNone/>
            </a:pPr>
            <a:r>
              <a:rPr lang="fr-FR" sz="2200" dirty="0"/>
              <a:t> </a:t>
            </a:r>
            <a:r>
              <a:rPr lang="fr-FR" sz="2200" dirty="0" smtClean="0"/>
              <a:t>                                - Interdiction d’activité pendant 5 ans </a:t>
            </a:r>
          </a:p>
          <a:p>
            <a:endParaRPr lang="fr-FR" sz="2200" dirty="0" smtClean="0"/>
          </a:p>
          <a:p>
            <a:r>
              <a:rPr lang="fr-FR" sz="2000" dirty="0"/>
              <a:t> </a:t>
            </a:r>
            <a:r>
              <a:rPr lang="fr-FR" sz="2000" dirty="0" smtClean="0"/>
              <a:t>                            </a:t>
            </a:r>
          </a:p>
          <a:p>
            <a:endParaRPr lang="fr-FR" sz="2000" dirty="0"/>
          </a:p>
        </p:txBody>
      </p:sp>
      <p:pic>
        <p:nvPicPr>
          <p:cNvPr id="11266" name="Picture 2" descr="Image associÃ©e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810" y="2803398"/>
            <a:ext cx="3810000" cy="306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775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Economique 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/>
          <a:srcRect l="24528" t="23578" r="22327" b="24712"/>
          <a:stretch/>
        </p:blipFill>
        <p:spPr>
          <a:xfrm>
            <a:off x="2613891" y="2632364"/>
            <a:ext cx="6816437" cy="3264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404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4C8A07-5A16-416B-A6C0-A233ED390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Synthèse </a:t>
            </a:r>
          </a:p>
        </p:txBody>
      </p:sp>
      <p:pic>
        <p:nvPicPr>
          <p:cNvPr id="10242" name="Picture 2" descr="https://lh4.googleusercontent.com/5aJz_WEbTPytLhmTbsMdX-x1seCbVWhUhpkgJCbZ5bd_TqjPlXR0yFzM2Dx1LA-Vh3vv8r0VEL36ds3I6P_gPl_YWMG4Ec_LHO0I6MbADsqtSH78Y44rTH8idB0aI0Vrt7-ctTjz">
            <a:extLst>
              <a:ext uri="{FF2B5EF4-FFF2-40B4-BE49-F238E27FC236}">
                <a16:creationId xmlns:a16="http://schemas.microsoft.com/office/drawing/2014/main" id="{5FBA5E27-A5CF-4EAE-B112-7ACC0DB4A9D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78125" y="2557463"/>
            <a:ext cx="6635750" cy="331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017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Bilan sur le CMS</a:t>
            </a:r>
            <a:endParaRPr lang="fr-FR" dirty="0"/>
          </a:p>
        </p:txBody>
      </p:sp>
      <p:sp>
        <p:nvSpPr>
          <p:cNvPr id="9" name="Espace réservé du contenu 8"/>
          <p:cNvSpPr>
            <a:spLocks noGrp="1"/>
          </p:cNvSpPr>
          <p:nvPr>
            <p:ph sz="half" idx="2"/>
          </p:nvPr>
        </p:nvSpPr>
        <p:spPr>
          <a:xfrm>
            <a:off x="4352543" y="3179617"/>
            <a:ext cx="6942375" cy="2618093"/>
          </a:xfrm>
        </p:spPr>
        <p:txBody>
          <a:bodyPr/>
          <a:lstStyle/>
          <a:p>
            <a:r>
              <a:rPr lang="fr-FR" dirty="0" smtClean="0"/>
              <a:t>Le CMS possède une grande place sur le marché </a:t>
            </a:r>
          </a:p>
          <a:p>
            <a:r>
              <a:rPr lang="fr-FR" dirty="0" smtClean="0"/>
              <a:t>Véritable profit pour les utilisateurs et les entreprises</a:t>
            </a:r>
          </a:p>
          <a:p>
            <a:r>
              <a:rPr lang="fr-FR" dirty="0" smtClean="0"/>
              <a:t>Certains  CMS s’adaptent aux nouvelles technologies </a:t>
            </a:r>
          </a:p>
          <a:p>
            <a:endParaRPr lang="fr-FR" dirty="0"/>
          </a:p>
        </p:txBody>
      </p:sp>
      <p:pic>
        <p:nvPicPr>
          <p:cNvPr id="12292" name="Picture 4" descr="RÃ©sultat de recherche d'images pour &quot;fin de projet&quot;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2" y="2730939"/>
            <a:ext cx="2982189" cy="2968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592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8F5E1A-C899-465E-9D4F-073CF350555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982663"/>
            <a:ext cx="9601200" cy="1303337"/>
          </a:xfrm>
        </p:spPr>
        <p:txBody>
          <a:bodyPr/>
          <a:lstStyle/>
          <a:p>
            <a:r>
              <a:rPr lang="fr-FR" dirty="0" smtClean="0"/>
              <a:t>             Retour </a:t>
            </a:r>
            <a:r>
              <a:rPr lang="fr-FR" dirty="0"/>
              <a:t>Sur Expérience </a:t>
            </a:r>
          </a:p>
        </p:txBody>
      </p:sp>
      <p:pic>
        <p:nvPicPr>
          <p:cNvPr id="12290" name="Picture 2" descr="Produits pour crÃ©er un site Internet (CMS)">
            <a:extLst>
              <a:ext uri="{FF2B5EF4-FFF2-40B4-BE49-F238E27FC236}">
                <a16:creationId xmlns:a16="http://schemas.microsoft.com/office/drawing/2014/main" id="{3DA4F6E6-66DB-4A57-83B2-7951C601F1B7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82190" y="2286000"/>
            <a:ext cx="5899150" cy="331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2505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lh3.googleusercontent.com/hwm07hjO7tQ7cQExKsERQm6fQue6ySAuzwBfFSB3oHhggkZPlDqHtrTZV6vBSGxLm8lUabrXla0RTeQ9Qmv2E1-fDHRG7J8C0anwGWVmSGC-brfZyS21I8vt__xETDx0nxgJGcm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218" y="1111827"/>
            <a:ext cx="7647277" cy="4179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731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557C51-6A16-4A3E-9AA2-274B5CB03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Sources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F30FBEE-F0B3-4B76-8D3F-5EA16A8640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457450"/>
            <a:ext cx="9601196" cy="3760470"/>
          </a:xfrm>
        </p:spPr>
        <p:txBody>
          <a:bodyPr>
            <a:normAutofit fontScale="25000" lnSpcReduction="20000"/>
          </a:bodyPr>
          <a:lstStyle/>
          <a:p>
            <a:r>
              <a:rPr lang="fr-FR" sz="5500" u="sng" dirty="0">
                <a:solidFill>
                  <a:schemeClr val="tx1">
                    <a:lumMod val="95000"/>
                    <a:lumOff val="5000"/>
                  </a:schemeClr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http://glossaire.infowebmaster.fr/cms/</a:t>
            </a:r>
            <a:endParaRPr lang="fr-FR" sz="55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fr-FR" sz="5500" u="sng" dirty="0">
                <a:solidFill>
                  <a:schemeClr val="tx1">
                    <a:lumMod val="95000"/>
                    <a:lumOff val="5000"/>
                  </a:schemeClr>
                </a:solidFill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https://openclassrooms.com/fr/courses/3013691-decouvrez-les-solutions-cms/3392681-bref-historique-du-web</a:t>
            </a:r>
            <a:endParaRPr lang="fr-FR" sz="55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fr-FR" sz="5500" u="sng" dirty="0">
                <a:solidFill>
                  <a:schemeClr val="tx1">
                    <a:lumMod val="95000"/>
                    <a:lumOff val="5000"/>
                  </a:schemeClr>
                </a:solidFill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https://www.sergentweb.com/2016/03/23/l-histoire-du-cms-wordpress/</a:t>
            </a:r>
            <a:endParaRPr lang="fr-FR" sz="55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fr-FR" sz="5500" u="sng" dirty="0">
                <a:solidFill>
                  <a:schemeClr val="tx1">
                    <a:lumMod val="95000"/>
                    <a:lumOff val="5000"/>
                  </a:schemeClr>
                </a:solidFill>
                <a:hlinkClick r:id="rId5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http://wapiti.enic.fr/commun/ens/peda/options/ST/RIO/pub/exposes/exposesrio2006-ttnfa2007/Soumphonphakdy-Kol/contenu/cms.htm</a:t>
            </a:r>
            <a:endParaRPr lang="fr-FR" sz="55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fr-FR" sz="55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:</a:t>
            </a:r>
            <a:r>
              <a:rPr lang="fr-FR" sz="5500" u="sng" dirty="0">
                <a:solidFill>
                  <a:schemeClr val="tx1">
                    <a:lumMod val="95000"/>
                    <a:lumOff val="5000"/>
                  </a:schemeClr>
                </a:solidFill>
                <a:hlinkClick r:id="rId6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https://openclassrooms.com/</a:t>
            </a:r>
            <a:r>
              <a:rPr lang="fr-FR" sz="5500" u="sng" dirty="0" err="1">
                <a:solidFill>
                  <a:schemeClr val="tx1">
                    <a:lumMod val="95000"/>
                    <a:lumOff val="5000"/>
                  </a:schemeClr>
                </a:solidFill>
                <a:hlinkClick r:id="rId6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fr</a:t>
            </a:r>
            <a:r>
              <a:rPr lang="fr-FR" sz="5500" u="sng" dirty="0">
                <a:solidFill>
                  <a:schemeClr val="tx1">
                    <a:lumMod val="95000"/>
                    <a:lumOff val="5000"/>
                  </a:schemeClr>
                </a:solidFill>
                <a:hlinkClick r:id="rId6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/courses/3013691-decouvrez-les-solutions-cms/3392795-avantages-et-inconvenients</a:t>
            </a:r>
            <a:endParaRPr lang="fr-FR" sz="55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fr-FR" sz="5500" u="sng" dirty="0">
                <a:solidFill>
                  <a:schemeClr val="tx1">
                    <a:lumMod val="95000"/>
                    <a:lumOff val="5000"/>
                  </a:schemeClr>
                </a:solidFill>
                <a:hlinkClick r:id="rId7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https://agence-web.cubis-helios.com/pourquoi-utiliser-un-cms-avantages-inconvenients-wordpress-drupal/</a:t>
            </a:r>
            <a:endParaRPr lang="fr-FR" sz="55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fr-FR" sz="5500" u="sng" dirty="0">
                <a:solidFill>
                  <a:schemeClr val="tx1">
                    <a:lumMod val="95000"/>
                    <a:lumOff val="5000"/>
                  </a:schemeClr>
                </a:solidFill>
                <a:hlinkClick r:id="rId8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https://www.cms.fr/inconvenients-cms-content-management-system.php</a:t>
            </a:r>
            <a:endParaRPr lang="fr-FR" sz="55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fr-FR" sz="5500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fr-FR" sz="55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fr-FR" sz="5500" u="sng" dirty="0">
                <a:solidFill>
                  <a:schemeClr val="tx1">
                    <a:lumMod val="95000"/>
                    <a:lumOff val="5000"/>
                  </a:schemeClr>
                </a:solidFill>
                <a:hlinkClick r:id="rId9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https://www.busi.fr/telechargements/avnatages-inconvenients-cms-pdf.pdf</a:t>
            </a:r>
            <a:endParaRPr lang="fr-FR" sz="55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fr-FR" sz="5500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fr-FR" sz="55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fr-FR" sz="5500" u="sng" dirty="0">
                <a:solidFill>
                  <a:schemeClr val="tx1">
                    <a:lumMod val="95000"/>
                    <a:lumOff val="5000"/>
                  </a:schemeClr>
                </a:solidFill>
                <a:hlinkClick r:id="rId10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http://master-multimedia.com/industrie-cms-defis-internet-demain/</a:t>
            </a:r>
            <a:endParaRPr lang="fr-FR" sz="55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fr-FR" sz="5500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fr-FR" sz="55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fr-FR" sz="5500" u="sng" dirty="0">
                <a:solidFill>
                  <a:schemeClr val="tx1">
                    <a:lumMod val="95000"/>
                    <a:lumOff val="5000"/>
                  </a:schemeClr>
                </a:solidFill>
                <a:hlinkClick r:id="rId11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http://www.xnet2.com/legislation-creation-site-web.html</a:t>
            </a:r>
            <a:endParaRPr lang="fr-FR" sz="55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fr-FR" sz="5500" dirty="0"/>
              <a:t/>
            </a:r>
            <a:br>
              <a:rPr lang="fr-FR" sz="5500" dirty="0"/>
            </a:br>
            <a:r>
              <a:rPr lang="fr-FR" sz="5500" dirty="0"/>
              <a:t/>
            </a:r>
            <a:br>
              <a:rPr lang="fr-FR" sz="5500" dirty="0"/>
            </a:br>
            <a:r>
              <a:rPr lang="fr-FR" sz="5500" dirty="0"/>
              <a:t/>
            </a:r>
            <a:br>
              <a:rPr lang="fr-FR" sz="5500" dirty="0"/>
            </a:br>
            <a:r>
              <a:rPr lang="fr-FR" sz="5500" dirty="0"/>
              <a:t/>
            </a:r>
            <a:br>
              <a:rPr lang="fr-FR" sz="5500" dirty="0"/>
            </a:br>
            <a:r>
              <a:rPr lang="fr-FR" sz="5500" dirty="0"/>
              <a:t/>
            </a:r>
            <a:br>
              <a:rPr lang="fr-FR" sz="5500" dirty="0"/>
            </a:b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5233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que">
  <a:themeElements>
    <a:clrScheme name="Organique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que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qu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383</TotalTime>
  <Words>320</Words>
  <Application>Microsoft Office PowerPoint</Application>
  <PresentationFormat>Grand écran</PresentationFormat>
  <Paragraphs>73</Paragraphs>
  <Slides>20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3" baseType="lpstr">
      <vt:lpstr>Arial</vt:lpstr>
      <vt:lpstr>Garamond</vt:lpstr>
      <vt:lpstr>Organique</vt:lpstr>
      <vt:lpstr>CMS </vt:lpstr>
      <vt:lpstr>           Sommaire </vt:lpstr>
      <vt:lpstr>          Présentation             Qu’est-ce que c’est ? </vt:lpstr>
      <vt:lpstr>Présentation PowerPoint</vt:lpstr>
      <vt:lpstr>L’histoire du CMS</vt:lpstr>
      <vt:lpstr>Les dates clés </vt:lpstr>
      <vt:lpstr>Présentation PowerPoint</vt:lpstr>
      <vt:lpstr>What you see is what you get </vt:lpstr>
      <vt:lpstr>Avantages et Inconvénients </vt:lpstr>
      <vt:lpstr>Présentation PowerPoint</vt:lpstr>
      <vt:lpstr>Enjeux</vt:lpstr>
      <vt:lpstr>Défis a relever </vt:lpstr>
      <vt:lpstr>Les Dimensions Juridiques </vt:lpstr>
      <vt:lpstr>Lois et Articles </vt:lpstr>
      <vt:lpstr>Economique </vt:lpstr>
      <vt:lpstr>Synthèse </vt:lpstr>
      <vt:lpstr>Bilan sur le CMS</vt:lpstr>
      <vt:lpstr>             Retour Sur Expérience </vt:lpstr>
      <vt:lpstr>Présentation PowerPoint</vt:lpstr>
      <vt:lpstr>Sources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Cms</dc:title>
  <dc:creator>Formation</dc:creator>
  <cp:lastModifiedBy>Raph</cp:lastModifiedBy>
  <cp:revision>41</cp:revision>
  <dcterms:created xsi:type="dcterms:W3CDTF">2018-11-20T11:11:48Z</dcterms:created>
  <dcterms:modified xsi:type="dcterms:W3CDTF">2019-05-20T10:04:44Z</dcterms:modified>
</cp:coreProperties>
</file>