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99" r:id="rId2"/>
    <p:sldId id="301" r:id="rId3"/>
    <p:sldId id="302" r:id="rId4"/>
    <p:sldId id="300" r:id="rId5"/>
    <p:sldId id="259" r:id="rId6"/>
    <p:sldId id="262" r:id="rId7"/>
    <p:sldId id="264" r:id="rId8"/>
    <p:sldId id="265" r:id="rId9"/>
    <p:sldId id="270" r:id="rId10"/>
    <p:sldId id="268" r:id="rId11"/>
    <p:sldId id="275" r:id="rId12"/>
    <p:sldId id="293" r:id="rId13"/>
    <p:sldId id="279" r:id="rId14"/>
    <p:sldId id="282" r:id="rId15"/>
    <p:sldId id="284" r:id="rId16"/>
    <p:sldId id="291" r:id="rId17"/>
    <p:sldId id="297" r:id="rId18"/>
    <p:sldId id="296" r:id="rId19"/>
    <p:sldId id="305" r:id="rId20"/>
    <p:sldId id="280" r:id="rId21"/>
    <p:sldId id="288" r:id="rId22"/>
    <p:sldId id="290" r:id="rId23"/>
    <p:sldId id="304" r:id="rId24"/>
    <p:sldId id="292" r:id="rId25"/>
    <p:sldId id="306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031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5501" autoAdjust="0"/>
  </p:normalViewPr>
  <p:slideViewPr>
    <p:cSldViewPr snapToGrid="0">
      <p:cViewPr varScale="1">
        <p:scale>
          <a:sx n="65" d="100"/>
          <a:sy n="65" d="100"/>
        </p:scale>
        <p:origin x="724" y="4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430795-219B-480D-9B77-879E4DF38B1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A35891FA-E8D8-4B48-A2BF-7EB749B85179}" type="pres">
      <dgm:prSet presAssocID="{C9430795-219B-480D-9B77-879E4DF38B1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</dgm:ptLst>
  <dgm:cxnLst>
    <dgm:cxn modelId="{A5E9525B-F7BF-4854-92A6-7326CF17F20F}" type="presOf" srcId="{C9430795-219B-480D-9B77-879E4DF38B14}" destId="{A35891FA-E8D8-4B48-A2BF-7EB749B85179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anone.com/content/dam/danone-corp/publications/publicationsfr/2018%2004%2012%20Danone-Document_de_Reference_2017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glossaire.infowebmaster.fr/cms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glossaire.infowebmaster.fr/cms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glossaire.infowebmaster.fr/cms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glossaire.infowebmaster.fr/cms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ms.fr/inconvenients-cms-content-management-system.php" TargetMode="External"/><Relationship Id="rId3" Type="http://schemas.openxmlformats.org/officeDocument/2006/relationships/hyperlink" Target="https://openclassrooms.com/fr/courses/3013691-decouvrez-les-solutions-cms/3392681-bref-historique-du-web" TargetMode="External"/><Relationship Id="rId7" Type="http://schemas.openxmlformats.org/officeDocument/2006/relationships/hyperlink" Target="https://agence-web.cubis-helios.com/pourquoi-utiliser-un-cms-avantages-inconvenients-wordpress-drupal/" TargetMode="External"/><Relationship Id="rId2" Type="http://schemas.openxmlformats.org/officeDocument/2006/relationships/hyperlink" Target="http://glossaire.infowebmaster.fr/cm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penclassrooms.com/fr/courses/3013691-decouvrez-les-solutions-cms/3392795-avantages-et-inconvenients" TargetMode="External"/><Relationship Id="rId5" Type="http://schemas.openxmlformats.org/officeDocument/2006/relationships/hyperlink" Target="http://wapiti.enic.fr/commun/ens/peda/options/ST/RIO/pub/exposes/exposesrio2006-ttnfa2007/Soumphonphakdy-Kol/contenu/cms.htm" TargetMode="External"/><Relationship Id="rId4" Type="http://schemas.openxmlformats.org/officeDocument/2006/relationships/hyperlink" Target="https://www.sergentweb.com/2016/03/23/l-histoire-du-cms-wordpress/" TargetMode="External"/><Relationship Id="rId9" Type="http://schemas.openxmlformats.org/officeDocument/2006/relationships/hyperlink" Target="https://www.busi.fr/telechargements/avnatages-inconvenients-cms-pdf.pdf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Desktop_as_a_service" TargetMode="External"/><Relationship Id="rId7" Type="http://schemas.openxmlformats.org/officeDocument/2006/relationships/hyperlink" Target="https://www.zdnet.fr/actualites/l-evolution-du-poste-de-travail-et-de-l-entreprise-passe-aussi-par-sa-virtualisation-39875919.htm" TargetMode="External"/><Relationship Id="rId2" Type="http://schemas.openxmlformats.org/officeDocument/2006/relationships/hyperlink" Target="https://guersanguillaume.com/virtualisation-de-poste-de-travail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orange-business.com/fr/blogs/cloud-computing/transformation/pourquoi-virtualiser-les-postes-de-travail-et-comment-en-tirer-tous-les-benefices-" TargetMode="External"/><Relationship Id="rId5" Type="http://schemas.openxmlformats.org/officeDocument/2006/relationships/hyperlink" Target="https://www.journaldunet.com/solutions/cloud-computing/1054099-la-virtualisation-du-poste-de-travail-au-coeur-des-enjeux-des-dsi/1054101-qu-est-ce-que-la-virtualisation-du-poste-de-travail" TargetMode="External"/><Relationship Id="rId4" Type="http://schemas.openxmlformats.org/officeDocument/2006/relationships/hyperlink" Target="https://www.vmware.com/fr/products/desktop-virtualization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RÃ©sultat de recherche d'images pour &quot;virtualisa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398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Virtualisation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5486400" y="6419270"/>
            <a:ext cx="6705600" cy="3156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b="1" dirty="0" smtClean="0">
                <a:solidFill>
                  <a:schemeClr val="tx1"/>
                </a:solidFill>
              </a:rPr>
              <a:t>Veille Technologique 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760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RÃ©sultat de recherche d'images pour &quot;virtualisa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85" y="1"/>
            <a:ext cx="1220398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534141"/>
            <a:ext cx="8851185" cy="58238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4000" b="1" dirty="0" smtClean="0"/>
              <a:t>Présentation du sujet </a:t>
            </a:r>
            <a:endParaRPr lang="fr-FR" sz="4000" b="1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17914" y="0"/>
            <a:ext cx="6248401" cy="1137558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                </a:t>
            </a:r>
            <a:br>
              <a:rPr lang="fr-FR" dirty="0" smtClean="0"/>
            </a:br>
            <a:r>
              <a:rPr lang="fr-FR" dirty="0"/>
              <a:t> </a:t>
            </a:r>
            <a:r>
              <a:rPr lang="fr-FR" dirty="0" smtClean="0"/>
              <a:t>               </a:t>
            </a:r>
            <a:endParaRPr lang="fr-FR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71600" y="2306781"/>
            <a:ext cx="9601200" cy="4010892"/>
          </a:xfrm>
        </p:spPr>
        <p:txBody>
          <a:bodyPr>
            <a:normAutofit/>
          </a:bodyPr>
          <a:lstStyle/>
          <a:p>
            <a:r>
              <a:rPr lang="fr-FR" dirty="0" smtClean="0"/>
              <a:t>Gérer facilement les postes de travail au sein d’une entreprise </a:t>
            </a:r>
          </a:p>
          <a:p>
            <a:r>
              <a:rPr lang="fr-FR" dirty="0" smtClean="0"/>
              <a:t>Répondre aux demandes des utilisateurs </a:t>
            </a:r>
          </a:p>
          <a:p>
            <a:r>
              <a:rPr lang="fr-FR" dirty="0" smtClean="0"/>
              <a:t>Logiciel ( </a:t>
            </a:r>
            <a:r>
              <a:rPr lang="fr-FR" dirty="0" err="1" smtClean="0"/>
              <a:t>Vmware</a:t>
            </a:r>
            <a:r>
              <a:rPr lang="fr-FR" dirty="0" smtClean="0"/>
              <a:t> , </a:t>
            </a:r>
            <a:r>
              <a:rPr lang="fr-FR" dirty="0" err="1" smtClean="0"/>
              <a:t>Virtualbox,Citrix</a:t>
            </a:r>
            <a:r>
              <a:rPr lang="fr-FR" dirty="0" smtClean="0"/>
              <a:t>)</a:t>
            </a:r>
          </a:p>
          <a:p>
            <a:r>
              <a:rPr lang="fr-FR" dirty="0" smtClean="0"/>
              <a:t>Os ( Linux , Windows)</a:t>
            </a:r>
          </a:p>
          <a:p>
            <a:r>
              <a:rPr lang="fr-FR" dirty="0" err="1" smtClean="0"/>
              <a:t>Virtualbox</a:t>
            </a:r>
            <a:r>
              <a:rPr lang="fr-FR" dirty="0" smtClean="0"/>
              <a:t> a été choisie car le client ne met pas a notre disposition un grand budget</a:t>
            </a:r>
          </a:p>
          <a:p>
            <a:r>
              <a:rPr lang="fr-FR" dirty="0" smtClean="0"/>
              <a:t>Gain d’argent (pas besoin de nouveaux pc )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14735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RÃ©sultat de recherche d'images pour &quot;virtualisa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398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Virtualisation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5486400" y="6419270"/>
            <a:ext cx="6705600" cy="3156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b="1" dirty="0" smtClean="0">
                <a:solidFill>
                  <a:schemeClr val="tx1"/>
                </a:solidFill>
              </a:rPr>
              <a:t>Projet 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873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RÃ©sultat de recherche d'images pour &quot;virtualisa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398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-11985" y="555171"/>
            <a:ext cx="8851185" cy="58238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17914" y="0"/>
            <a:ext cx="6248401" cy="1137558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                </a:t>
            </a:r>
            <a:br>
              <a:rPr lang="fr-FR" dirty="0" smtClean="0"/>
            </a:br>
            <a:r>
              <a:rPr lang="fr-FR" dirty="0"/>
              <a:t> </a:t>
            </a:r>
            <a:r>
              <a:rPr lang="fr-FR" dirty="0" smtClean="0"/>
              <a:t>               </a:t>
            </a:r>
            <a:r>
              <a:rPr lang="fr-FR" b="1" dirty="0" smtClean="0">
                <a:solidFill>
                  <a:schemeClr val="bg2">
                    <a:lumMod val="25000"/>
                  </a:schemeClr>
                </a:solidFill>
              </a:rPr>
              <a:t>Sommaire</a:t>
            </a:r>
            <a:endParaRPr lang="fr-FR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71600" y="2306781"/>
            <a:ext cx="9601200" cy="4010892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>
                <a:latin typeface="Calibri" panose="020F0502020204030204" pitchFamily="34" charset="0"/>
              </a:rPr>
              <a:t>Présentation Client </a:t>
            </a:r>
          </a:p>
          <a:p>
            <a:r>
              <a:rPr lang="fr-FR" dirty="0" smtClean="0">
                <a:latin typeface="Calibri" panose="020F0502020204030204" pitchFamily="34" charset="0"/>
              </a:rPr>
              <a:t>Présentation Prestataire</a:t>
            </a:r>
          </a:p>
          <a:p>
            <a:r>
              <a:rPr lang="fr-FR" dirty="0" smtClean="0">
                <a:latin typeface="Calibri" panose="020F0502020204030204" pitchFamily="34" charset="0"/>
              </a:rPr>
              <a:t>Cahier des Charges </a:t>
            </a:r>
          </a:p>
          <a:p>
            <a:r>
              <a:rPr lang="fr-FR" dirty="0" smtClean="0">
                <a:latin typeface="Calibri" panose="020F0502020204030204" pitchFamily="34" charset="0"/>
              </a:rPr>
              <a:t>Tutoriel d’installation / Utilisation de </a:t>
            </a:r>
            <a:r>
              <a:rPr lang="fr-FR" dirty="0" err="1" smtClean="0">
                <a:latin typeface="Calibri" panose="020F0502020204030204" pitchFamily="34" charset="0"/>
              </a:rPr>
              <a:t>VirtualBox</a:t>
            </a:r>
            <a:endParaRPr lang="fr-FR" dirty="0" smtClean="0">
              <a:latin typeface="Calibri" panose="020F0502020204030204" pitchFamily="34" charset="0"/>
            </a:endParaRPr>
          </a:p>
          <a:p>
            <a:r>
              <a:rPr lang="fr-FR" dirty="0">
                <a:latin typeface="Calibri" panose="020F0502020204030204" pitchFamily="34" charset="0"/>
              </a:rPr>
              <a:t>J</a:t>
            </a:r>
            <a:r>
              <a:rPr lang="fr-FR" dirty="0" smtClean="0">
                <a:latin typeface="Calibri" panose="020F0502020204030204" pitchFamily="34" charset="0"/>
              </a:rPr>
              <a:t>ournal d’incidence</a:t>
            </a:r>
          </a:p>
          <a:p>
            <a:r>
              <a:rPr lang="fr-FR" dirty="0" smtClean="0">
                <a:latin typeface="Calibri" panose="020F0502020204030204" pitchFamily="34" charset="0"/>
              </a:rPr>
              <a:t>Diagramme de Gantt </a:t>
            </a:r>
          </a:p>
          <a:p>
            <a:r>
              <a:rPr lang="fr-FR" dirty="0" smtClean="0">
                <a:latin typeface="Calibri" panose="020F0502020204030204" pitchFamily="34" charset="0"/>
              </a:rPr>
              <a:t>Retour </a:t>
            </a:r>
            <a:r>
              <a:rPr lang="fr-FR" dirty="0">
                <a:latin typeface="Calibri" panose="020F0502020204030204" pitchFamily="34" charset="0"/>
              </a:rPr>
              <a:t>sur Expérience </a:t>
            </a:r>
            <a:endParaRPr lang="fr-FR" dirty="0" smtClean="0">
              <a:latin typeface="Calibri" panose="020F0502020204030204" pitchFamily="34" charset="0"/>
            </a:endParaRPr>
          </a:p>
          <a:p>
            <a:r>
              <a:rPr lang="fr-FR" dirty="0" smtClean="0">
                <a:latin typeface="Calibri" panose="020F0502020204030204" pitchFamily="34" charset="0"/>
              </a:rPr>
              <a:t>Sources </a:t>
            </a:r>
            <a:endParaRPr lang="fr-FR" dirty="0">
              <a:latin typeface="Calibri" panose="020F0502020204030204" pitchFamily="34" charset="0"/>
            </a:endParaRPr>
          </a:p>
          <a:p>
            <a:endParaRPr lang="fr-FR" dirty="0"/>
          </a:p>
          <a:p>
            <a:pPr marL="0" indent="0">
              <a:buNone/>
            </a:pPr>
            <a:r>
              <a:rPr lang="fr-FR" dirty="0" smtClean="0"/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93531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" tmFilter="0, 0; .2, .5; .8, .5; 1, 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"/>
                            </p:stCondLst>
                            <p:childTnLst>
                              <p:par>
                                <p:cTn id="1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" tmFilter="0, 0; .2, .5; .8, .5; 1, 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"/>
                            </p:stCondLst>
                            <p:childTnLst>
                              <p:par>
                                <p:cTn id="2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" tmFilter="0, 0; .2, .5; .8, .5; 1, 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" autoRev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"/>
                            </p:stCondLst>
                            <p:childTnLst>
                              <p:par>
                                <p:cTn id="2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" tmFilter="0, 0; .2, .5; .8, .5; 1, 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5" autoRev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"/>
                            </p:stCondLst>
                            <p:childTnLst>
                              <p:par>
                                <p:cTn id="2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" tmFilter="0, 0; .2, .5; .8, .5; 1, 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5" autoRev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"/>
                            </p:stCondLst>
                            <p:childTnLst>
                              <p:par>
                                <p:cTn id="3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" tmFilter="0, 0; .2, .5; .8, .5; 1, 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5" autoRev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Ã©sultat de recherche d'images pour &quot;virtualisa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20398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             </a:t>
            </a:r>
            <a:br>
              <a:rPr lang="fr-FR" dirty="0" smtClean="0"/>
            </a:br>
            <a:r>
              <a:rPr lang="fr-FR" dirty="0"/>
              <a:t> </a:t>
            </a:r>
            <a:r>
              <a:rPr lang="fr-FR" dirty="0" smtClean="0"/>
              <a:t>            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48245" y="2952922"/>
            <a:ext cx="9601200" cy="2843645"/>
          </a:xfrm>
        </p:spPr>
        <p:txBody>
          <a:bodyPr/>
          <a:lstStyle/>
          <a:p>
            <a:r>
              <a:rPr lang="fr-FR" dirty="0" smtClean="0">
                <a:latin typeface="Calibri" panose="020F0502020204030204" pitchFamily="34" charset="0"/>
              </a:rPr>
              <a:t>Start up du leader mondial de l’agroalimentaire</a:t>
            </a:r>
          </a:p>
          <a:p>
            <a:r>
              <a:rPr lang="fr-FR" dirty="0" smtClean="0">
                <a:latin typeface="Calibri" panose="020F0502020204030204" pitchFamily="34" charset="0"/>
              </a:rPr>
              <a:t>Création en 2016 par Isaac </a:t>
            </a:r>
            <a:r>
              <a:rPr lang="fr-FR" dirty="0" err="1" smtClean="0">
                <a:latin typeface="Calibri" panose="020F0502020204030204" pitchFamily="34" charset="0"/>
              </a:rPr>
              <a:t>Carasso</a:t>
            </a:r>
            <a:endParaRPr lang="fr-FR" dirty="0" smtClean="0">
              <a:latin typeface="Calibri" panose="020F0502020204030204" pitchFamily="34" charset="0"/>
            </a:endParaRPr>
          </a:p>
          <a:p>
            <a:r>
              <a:rPr lang="fr-FR" dirty="0" smtClean="0">
                <a:latin typeface="Calibri" panose="020F0502020204030204" pitchFamily="34" charset="0"/>
              </a:rPr>
              <a:t>Nombre de salarie : </a:t>
            </a:r>
            <a:r>
              <a:rPr lang="fr-FR" dirty="0">
                <a:latin typeface="Calibri" panose="020F0502020204030204" pitchFamily="34" charset="0"/>
              </a:rPr>
              <a:t>6</a:t>
            </a:r>
            <a:r>
              <a:rPr lang="fr-FR" dirty="0" smtClean="0">
                <a:latin typeface="Calibri" panose="020F0502020204030204" pitchFamily="34" charset="0"/>
              </a:rPr>
              <a:t> employés en 2017 </a:t>
            </a:r>
          </a:p>
          <a:p>
            <a:r>
              <a:rPr lang="fr-FR" dirty="0" smtClean="0">
                <a:latin typeface="Calibri" panose="020F0502020204030204" pitchFamily="34" charset="0"/>
              </a:rPr>
              <a:t>Chiffre d’affaire : 1 millions d’euros ( 2017 ) </a:t>
            </a:r>
          </a:p>
          <a:p>
            <a:r>
              <a:rPr lang="fr-FR" dirty="0" smtClean="0">
                <a:latin typeface="Calibri" panose="020F0502020204030204" pitchFamily="34" charset="0"/>
              </a:rPr>
              <a:t>Activité : Agroalimentaire                                                                  </a:t>
            </a:r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1026" name="Picture 2" descr="RÃ©sultat de recherche d'images pour &quot;chiffre d'affaire danone 2018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444" y="1937763"/>
            <a:ext cx="2743200" cy="353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-11985" y="555171"/>
            <a:ext cx="8851185" cy="58238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  <a:r>
              <a:rPr lang="fr-FR" sz="3600" b="1" dirty="0">
                <a:solidFill>
                  <a:schemeClr val="bg2">
                    <a:lumMod val="25000"/>
                  </a:schemeClr>
                </a:solidFill>
              </a:rPr>
              <a:t>Informations sur le client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93820" y="5521512"/>
            <a:ext cx="11016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https://</a:t>
            </a:r>
            <a:r>
              <a:rPr lang="fr-FR" dirty="0" smtClean="0">
                <a:hlinkClick r:id="rId4"/>
              </a:rPr>
              <a:t>www.danone.com/content/dam/danone-corp/publications/publicationsfr/2018%2004</a:t>
            </a:r>
            <a:r>
              <a:rPr lang="fr-FR" dirty="0" smtClean="0"/>
              <a:t>%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0638503" y="4591665"/>
            <a:ext cx="346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10638503" y="4591665"/>
            <a:ext cx="809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0363200" y="4257368"/>
            <a:ext cx="6872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r>
              <a:rPr lang="fr-FR" sz="2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UP</a:t>
            </a:r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52113177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Ã©sultat de recherche d'images pour &quot;virtualisa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398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</a:t>
            </a:r>
            <a:br>
              <a:rPr lang="fr-FR" dirty="0" smtClean="0"/>
            </a:br>
            <a:r>
              <a:rPr lang="fr-FR" dirty="0" smtClean="0"/>
              <a:t>            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98395" y="3343186"/>
            <a:ext cx="11062228" cy="2524213"/>
          </a:xfrm>
        </p:spPr>
        <p:txBody>
          <a:bodyPr/>
          <a:lstStyle/>
          <a:p>
            <a:r>
              <a:rPr lang="fr-FR" dirty="0"/>
              <a:t>Nom : </a:t>
            </a:r>
            <a:r>
              <a:rPr lang="fr-FR" dirty="0" err="1"/>
              <a:t>Capgemini</a:t>
            </a:r>
            <a:r>
              <a:rPr lang="fr-FR" dirty="0"/>
              <a:t> </a:t>
            </a:r>
          </a:p>
          <a:p>
            <a:r>
              <a:rPr lang="fr-FR" dirty="0"/>
              <a:t>Nombre de salarie : </a:t>
            </a:r>
            <a:r>
              <a:rPr lang="fr-FR" dirty="0" smtClean="0"/>
              <a:t>200 000 collaborateurs (44 pays)</a:t>
            </a:r>
            <a:endParaRPr lang="fr-FR" dirty="0"/>
          </a:p>
          <a:p>
            <a:r>
              <a:rPr lang="fr-FR" dirty="0"/>
              <a:t>Chiffre d’affaire : </a:t>
            </a:r>
            <a:r>
              <a:rPr lang="fr-FR" dirty="0" smtClean="0"/>
              <a:t>300 </a:t>
            </a:r>
            <a:r>
              <a:rPr lang="fr-FR" dirty="0"/>
              <a:t>millions € (2017)   </a:t>
            </a:r>
            <a:r>
              <a:rPr lang="fr-FR" dirty="0" smtClean="0"/>
              <a:t>             </a:t>
            </a:r>
            <a:endParaRPr lang="fr-FR" dirty="0"/>
          </a:p>
          <a:p>
            <a:r>
              <a:rPr lang="fr-FR" dirty="0"/>
              <a:t>Activité : Prestataire informatique                                                                    </a:t>
            </a:r>
          </a:p>
          <a:p>
            <a:endParaRPr lang="fr-FR" dirty="0"/>
          </a:p>
        </p:txBody>
      </p:sp>
      <p:pic>
        <p:nvPicPr>
          <p:cNvPr id="4" name="Picture 2" descr="RÃ©sultat de recherche d'images pour &quot;capgemini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840" y="3343187"/>
            <a:ext cx="4139242" cy="1678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-11985" y="555171"/>
            <a:ext cx="8851185" cy="58238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  <a:r>
              <a:rPr lang="fr-FR" sz="3600" dirty="0"/>
              <a:t>Document de référence</a:t>
            </a:r>
            <a:endParaRPr lang="fr-FR" sz="3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491343" y="58674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https://investisseurs.capgemini.com/sites/default/files/fr-inv/2018/03/document_de_reference_2017.pdf</a:t>
            </a:r>
          </a:p>
        </p:txBody>
      </p:sp>
    </p:spTree>
    <p:extLst>
      <p:ext uri="{BB962C8B-B14F-4D97-AF65-F5344CB8AC3E}">
        <p14:creationId xmlns:p14="http://schemas.microsoft.com/office/powerpoint/2010/main" val="1945347233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RÃ©sultat de recherche d'images pour &quot;virtualisa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398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e associÃ©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246" y="1439861"/>
            <a:ext cx="5850371" cy="4121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644944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RÃ©sultat de recherche d'images pour &quot;virtualisa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398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</a:t>
            </a:r>
            <a:br>
              <a:rPr lang="fr-FR" dirty="0" smtClean="0"/>
            </a:br>
            <a:r>
              <a:rPr lang="fr-FR" dirty="0"/>
              <a:t> </a:t>
            </a:r>
            <a:r>
              <a:rPr lang="fr-FR" dirty="0" smtClean="0"/>
              <a:t>               </a:t>
            </a:r>
            <a:endParaRPr lang="fr-FR" dirty="0"/>
          </a:p>
        </p:txBody>
      </p:sp>
      <p:graphicFrame>
        <p:nvGraphicFramePr>
          <p:cNvPr id="8" name="Espace réservé du conten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5751966"/>
              </p:ext>
            </p:extLst>
          </p:nvPr>
        </p:nvGraphicFramePr>
        <p:xfrm>
          <a:off x="1812471" y="2090057"/>
          <a:ext cx="9160329" cy="3058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lèche droite 3"/>
          <p:cNvSpPr/>
          <p:nvPr/>
        </p:nvSpPr>
        <p:spPr>
          <a:xfrm>
            <a:off x="1828799" y="3124589"/>
            <a:ext cx="2177144" cy="11649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981199" y="3253278"/>
            <a:ext cx="1479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r>
              <a:rPr lang="fr-FR" dirty="0" smtClean="0"/>
              <a:t>DANONE Up</a:t>
            </a:r>
            <a:endParaRPr lang="fr-FR" dirty="0"/>
          </a:p>
        </p:txBody>
      </p:sp>
      <p:sp>
        <p:nvSpPr>
          <p:cNvPr id="6" name="Flèche droite 5"/>
          <p:cNvSpPr/>
          <p:nvPr/>
        </p:nvSpPr>
        <p:spPr>
          <a:xfrm>
            <a:off x="4562474" y="3124589"/>
            <a:ext cx="2149928" cy="11649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Parc informatique 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Flèche droite 6"/>
          <p:cNvSpPr/>
          <p:nvPr/>
        </p:nvSpPr>
        <p:spPr>
          <a:xfrm>
            <a:off x="7391400" y="3157440"/>
            <a:ext cx="2242457" cy="1262160"/>
          </a:xfrm>
          <a:prstGeom prst="rightArrow">
            <a:avLst>
              <a:gd name="adj1" fmla="val 50000"/>
              <a:gd name="adj2" fmla="val 488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Virtualisation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1985" y="555171"/>
            <a:ext cx="8851185" cy="58238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  <a:r>
              <a:rPr lang="fr-FR" sz="3600" dirty="0"/>
              <a:t>Situation du projet</a:t>
            </a:r>
            <a:endParaRPr lang="fr-FR" sz="36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638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>
        <p15:prstTrans prst="fallOver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RÃ©sultat de recherche d'images pour &quot;virtualisa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398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               </a:t>
            </a:r>
            <a:br>
              <a:rPr lang="fr-FR" dirty="0" smtClean="0"/>
            </a:br>
            <a:r>
              <a:rPr lang="fr-FR" dirty="0"/>
              <a:t> </a:t>
            </a:r>
            <a:r>
              <a:rPr lang="fr-FR" dirty="0" smtClean="0"/>
              <a:t>              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1469572" y="4637315"/>
            <a:ext cx="985157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Simplifier , Modifier le poste de travail des utilisateurs </a:t>
            </a:r>
            <a:endParaRPr lang="fr-FR" sz="2400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1469572" y="2514601"/>
            <a:ext cx="9851572" cy="9797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Installer le logiciel de virtualisation choisie </a:t>
            </a:r>
            <a:endParaRPr lang="fr-FR" sz="2400" dirty="0"/>
          </a:p>
        </p:txBody>
      </p:sp>
      <p:sp>
        <p:nvSpPr>
          <p:cNvPr id="8" name="Rectangle 7"/>
          <p:cNvSpPr/>
          <p:nvPr/>
        </p:nvSpPr>
        <p:spPr>
          <a:xfrm>
            <a:off x="-11985" y="555171"/>
            <a:ext cx="8851185" cy="58238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2">
                    <a:lumMod val="25000"/>
                  </a:schemeClr>
                </a:solidFill>
              </a:rPr>
              <a:t>Objectif du projet</a:t>
            </a:r>
          </a:p>
        </p:txBody>
      </p:sp>
    </p:spTree>
    <p:extLst>
      <p:ext uri="{BB962C8B-B14F-4D97-AF65-F5344CB8AC3E}">
        <p14:creationId xmlns:p14="http://schemas.microsoft.com/office/powerpoint/2010/main" val="2300473274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RÃ©sultat de recherche d'images pour &quot;virtualisa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RÃ©sultat de recherche d'images pour &quot;de confidentialite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077" y="1549219"/>
            <a:ext cx="5015951" cy="354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255444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RÃ©sultat de recherche d'images pour &quot;virtualisa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1985" y="555171"/>
            <a:ext cx="8851185" cy="58238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  <a:r>
              <a:rPr lang="fr-FR" sz="3600" b="1" dirty="0">
                <a:solidFill>
                  <a:schemeClr val="bg2">
                    <a:lumMod val="25000"/>
                  </a:schemeClr>
                </a:solidFill>
              </a:rPr>
              <a:t>Moyens humain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62" y="1803809"/>
            <a:ext cx="3491593" cy="25510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8" descr="Image associÃ©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381" y="1803808"/>
            <a:ext cx="4181047" cy="25510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7" name="ZoneTexte 6"/>
          <p:cNvSpPr txBox="1"/>
          <p:nvPr/>
        </p:nvSpPr>
        <p:spPr>
          <a:xfrm>
            <a:off x="903514" y="4974771"/>
            <a:ext cx="33963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Installation du logiciel choisie </a:t>
            </a:r>
            <a:endParaRPr lang="fr-FR" sz="2000" dirty="0"/>
          </a:p>
        </p:txBody>
      </p:sp>
      <p:sp>
        <p:nvSpPr>
          <p:cNvPr id="8" name="ZoneTexte 7"/>
          <p:cNvSpPr txBox="1"/>
          <p:nvPr/>
        </p:nvSpPr>
        <p:spPr>
          <a:xfrm>
            <a:off x="6879771" y="4974771"/>
            <a:ext cx="39188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Il vas regarder le Hardware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06616011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RÃ©sultat de recherche d'images pour &quot;virtualisa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938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" descr="RÃ©sultat de recherche d'images pour &quot;vm ware&quot;"/>
          <p:cNvSpPr>
            <a:spLocks noChangeAspect="1" noChangeArrowheads="1"/>
          </p:cNvSpPr>
          <p:nvPr/>
        </p:nvSpPr>
        <p:spPr bwMode="auto">
          <a:xfrm>
            <a:off x="155576" y="-15240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" name="Picture 6" descr="RÃ©sultat de recherche d'images pour &quot;vm ware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460" y="1875291"/>
            <a:ext cx="2470046" cy="1545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RÃ©sultat de recherche d'images pour &quot;oracle virtual box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461" y="1778439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RÃ©sultat de recherche d'images pour &quot;hyper v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478" y="1753117"/>
            <a:ext cx="4176939" cy="179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-11985" y="555171"/>
            <a:ext cx="8851185" cy="58238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  <a:r>
              <a:rPr lang="fr-FR" sz="3600" dirty="0"/>
              <a:t>Moyens Logiciel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699247" y="4180114"/>
            <a:ext cx="11018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509951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RÃ©sultat de recherche d'images pour &quot;virtualisa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790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RÃ©sultat de recherche d'images pour &quot;ordinateur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103" y="1883229"/>
            <a:ext cx="4779337" cy="3581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5188271" y="5840968"/>
            <a:ext cx="2198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Processeur i5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8874451" y="3429000"/>
            <a:ext cx="2329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Mémoire Vive 16 GO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1480457" y="3429000"/>
            <a:ext cx="2068285" cy="370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 to de Stockage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-11985" y="555171"/>
            <a:ext cx="8851185" cy="58238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  <a:r>
              <a:rPr lang="fr-FR" sz="3600" dirty="0"/>
              <a:t>Moyens Technique</a:t>
            </a:r>
          </a:p>
        </p:txBody>
      </p:sp>
    </p:spTree>
    <p:extLst>
      <p:ext uri="{BB962C8B-B14F-4D97-AF65-F5344CB8AC3E}">
        <p14:creationId xmlns:p14="http://schemas.microsoft.com/office/powerpoint/2010/main" val="273655962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RÃ©sultat de recherche d'images pour &quot;virtualisa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85" y="-7938"/>
            <a:ext cx="122039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-11985" y="555171"/>
            <a:ext cx="8851185" cy="58238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  <a:r>
              <a:rPr lang="fr-FR" sz="3600" dirty="0" smtClean="0"/>
              <a:t>Solution de sauvegarde </a:t>
            </a:r>
            <a:endParaRPr lang="fr-FR" sz="3600" dirty="0"/>
          </a:p>
        </p:txBody>
      </p:sp>
      <p:sp>
        <p:nvSpPr>
          <p:cNvPr id="2" name="AutoShape 2" descr="RÃ©sultat de recherche d'images pour &quot;disque dur&quot;"/>
          <p:cNvSpPr>
            <a:spLocks noChangeAspect="1" noChangeArrowheads="1"/>
          </p:cNvSpPr>
          <p:nvPr/>
        </p:nvSpPr>
        <p:spPr bwMode="auto">
          <a:xfrm>
            <a:off x="155575" y="-15240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" name="Picture 4" descr="RÃ©sultat de recherche d'images pour &quot;disque dur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968" y="2973611"/>
            <a:ext cx="3053618" cy="203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RÃ©sultat de recherche d'images pour &quot;le cloud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490" y="2978263"/>
            <a:ext cx="3608432" cy="2031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2084439" y="5279923"/>
            <a:ext cx="2733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Disque Dur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822939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RÃ©sultat de recherche d'images pour &quot;virtualisa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85" y="14781"/>
            <a:ext cx="122039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-11985" y="555171"/>
            <a:ext cx="8851185" cy="58238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  <a:r>
              <a:rPr lang="fr-FR" sz="3600" dirty="0" smtClean="0"/>
              <a:t>Formation utilisateur </a:t>
            </a:r>
            <a:endParaRPr lang="fr-FR" sz="3600" dirty="0"/>
          </a:p>
        </p:txBody>
      </p:sp>
      <p:pic>
        <p:nvPicPr>
          <p:cNvPr id="6" name="Picture 8" descr="RÃ©sultat de recherche d'images pour &quot;formation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871" y="2204357"/>
            <a:ext cx="5207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8679426" y="3359025"/>
            <a:ext cx="1850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Documentation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023257" y="3443781"/>
            <a:ext cx="1903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Démonstration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307446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RÃ©sultat de recherche d'images pour &quot;virtualisa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85" y="0"/>
            <a:ext cx="122039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576942"/>
            <a:ext cx="9982200" cy="58238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  <a:r>
              <a:rPr lang="fr-FR" sz="3600" dirty="0" smtClean="0"/>
              <a:t>Tutoriel d’installation / Utilisation de </a:t>
            </a:r>
            <a:r>
              <a:rPr lang="fr-FR" sz="3600" dirty="0" err="1" smtClean="0"/>
              <a:t>VirtualBox</a:t>
            </a:r>
            <a:r>
              <a:rPr lang="fr-FR" sz="3600" dirty="0" smtClean="0"/>
              <a:t> </a:t>
            </a:r>
            <a:endParaRPr lang="fr-FR" sz="3600" dirty="0"/>
          </a:p>
        </p:txBody>
      </p:sp>
      <p:sp>
        <p:nvSpPr>
          <p:cNvPr id="6" name="Rectangle 5"/>
          <p:cNvSpPr/>
          <p:nvPr/>
        </p:nvSpPr>
        <p:spPr>
          <a:xfrm>
            <a:off x="4094779" y="3244334"/>
            <a:ext cx="288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3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/</a:t>
            </a:r>
            <a:endParaRPr lang="fr-FR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39722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RÃ©sultat de recherche d'images pour &quot;virtualisa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4666"/>
            <a:ext cx="122039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601435"/>
            <a:ext cx="9982200" cy="58238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  <a:r>
              <a:rPr lang="fr-FR" sz="3600" dirty="0" smtClean="0"/>
              <a:t>Journal d’incidence </a:t>
            </a:r>
            <a:endParaRPr lang="fr-FR" sz="3600" dirty="0"/>
          </a:p>
        </p:txBody>
      </p:sp>
      <p:sp>
        <p:nvSpPr>
          <p:cNvPr id="6" name="Rectangle 5"/>
          <p:cNvSpPr/>
          <p:nvPr/>
        </p:nvSpPr>
        <p:spPr>
          <a:xfrm>
            <a:off x="4094779" y="3244334"/>
            <a:ext cx="288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3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/</a:t>
            </a:r>
            <a:endParaRPr lang="fr-FR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" name="Espace réservé du contenu 4">
            <a:extLst>
              <a:ext uri="{FF2B5EF4-FFF2-40B4-BE49-F238E27FC236}">
                <a16:creationId xmlns:a16="http://schemas.microsoft.com/office/drawing/2014/main" id="{30E0551E-9741-4488-A0F2-36459288AB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09" y="1497255"/>
            <a:ext cx="6112382" cy="4232822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7968343" y="1904500"/>
            <a:ext cx="3804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r>
              <a:rPr lang="fr-FR" dirty="0" smtClean="0"/>
              <a:t>Pas assez de ram consacrez a l’os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737156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RÃ©sultat de recherche d'images pour &quot;virtualisa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85" y="0"/>
            <a:ext cx="122039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576942"/>
            <a:ext cx="9982200" cy="58238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dirty="0" smtClean="0"/>
              <a:t> </a:t>
            </a:r>
            <a:endParaRPr lang="fr-FR" sz="3600" dirty="0"/>
          </a:p>
        </p:txBody>
      </p:sp>
      <p:sp>
        <p:nvSpPr>
          <p:cNvPr id="6" name="Rectangle 5"/>
          <p:cNvSpPr/>
          <p:nvPr/>
        </p:nvSpPr>
        <p:spPr>
          <a:xfrm>
            <a:off x="4094779" y="3244334"/>
            <a:ext cx="288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3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/</a:t>
            </a:r>
            <a:endParaRPr lang="fr-FR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8" name="Espace réservé du contenu 4">
            <a:extLst>
              <a:ext uri="{FF2B5EF4-FFF2-40B4-BE49-F238E27FC236}">
                <a16:creationId xmlns:a16="http://schemas.microsoft.com/office/drawing/2014/main" id="{715A489F-2AFD-458E-A489-7D26EF7C7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9429" y="1839303"/>
            <a:ext cx="6112382" cy="3010346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7561089" y="2966037"/>
            <a:ext cx="4233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Manque d’espace de stockage </a:t>
            </a:r>
          </a:p>
          <a:p>
            <a:r>
              <a:rPr lang="fr-FR" dirty="0"/>
              <a:t>d</a:t>
            </a:r>
            <a:r>
              <a:rPr lang="fr-FR" dirty="0" smtClean="0"/>
              <a:t>e la mémoire fixe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860771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RÃ©sultat de recherche d'images pour &quot;virtualisa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540" y="0"/>
            <a:ext cx="122039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576942"/>
            <a:ext cx="9982200" cy="58238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dirty="0" smtClean="0"/>
              <a:t> </a:t>
            </a:r>
            <a:endParaRPr lang="fr-FR" sz="3600" dirty="0"/>
          </a:p>
        </p:txBody>
      </p:sp>
      <p:sp>
        <p:nvSpPr>
          <p:cNvPr id="6" name="Rectangle 5"/>
          <p:cNvSpPr/>
          <p:nvPr/>
        </p:nvSpPr>
        <p:spPr>
          <a:xfrm>
            <a:off x="4094779" y="3244334"/>
            <a:ext cx="288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3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/</a:t>
            </a:r>
            <a:endParaRPr lang="fr-FR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61089" y="2966037"/>
            <a:ext cx="4233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9" y="1626996"/>
            <a:ext cx="8081412" cy="5017209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8137571" y="2694039"/>
            <a:ext cx="40386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Taille de la fenêtre Windows ne prend pas tout l’espace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doit installer les CD additionnelles qui vont prendre en charge ce problème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104936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RÃ©sultat de recherche d'images pour &quot;virtualisa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39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-11985" y="555171"/>
            <a:ext cx="8851185" cy="58238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  <a:r>
              <a:rPr lang="fr-FR" sz="3600" dirty="0" smtClean="0"/>
              <a:t>Devis</a:t>
            </a:r>
            <a:r>
              <a:rPr lang="fr-FR" b="1" dirty="0" smtClean="0"/>
              <a:t> </a:t>
            </a:r>
            <a:endParaRPr lang="fr-FR" sz="3600" b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l="15632" t="20890" r="16872" b="8378"/>
          <a:stretch/>
        </p:blipFill>
        <p:spPr>
          <a:xfrm>
            <a:off x="1976283" y="1255056"/>
            <a:ext cx="7570840" cy="544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23562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RÃ©sultat de recherche d'images pour &quot;virtualisa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85" y="0"/>
            <a:ext cx="122039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-11985" y="555171"/>
            <a:ext cx="8851185" cy="58238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  <a:r>
              <a:rPr lang="fr-FR" sz="3600" dirty="0" smtClean="0"/>
              <a:t>Diagramme de Gantt  </a:t>
            </a:r>
            <a:endParaRPr lang="fr-FR" sz="3600" dirty="0"/>
          </a:p>
        </p:txBody>
      </p:sp>
      <p:pic>
        <p:nvPicPr>
          <p:cNvPr id="6" name="Espace réservé du contenu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114" y="1232297"/>
            <a:ext cx="9905999" cy="553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8828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RÃ©sultat de recherche d'images pour &quot;virtualisa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85" y="0"/>
            <a:ext cx="122039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-11985" y="555171"/>
            <a:ext cx="8851185" cy="58238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  <a:r>
              <a:rPr lang="fr-FR" sz="3600" dirty="0" smtClean="0"/>
              <a:t>Retour sur Expérience  </a:t>
            </a:r>
            <a:endParaRPr lang="fr-FR" sz="3600" dirty="0"/>
          </a:p>
        </p:txBody>
      </p:sp>
      <p:pic>
        <p:nvPicPr>
          <p:cNvPr id="4" name="Picture 12" descr="RÃ©sultat de recherche d'images pour &quot;virtualisation 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780" y="1992086"/>
            <a:ext cx="5810383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62246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RÃ©sultat de recherche d'images pour &quot;virtualisa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39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-11985" y="555171"/>
            <a:ext cx="8851185" cy="58238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  <a:r>
              <a:rPr lang="fr-FR" sz="3600" dirty="0" smtClean="0"/>
              <a:t>TECHNOLOGIES UTILISES   </a:t>
            </a:r>
            <a:endParaRPr lang="fr-FR" sz="3600" dirty="0"/>
          </a:p>
        </p:txBody>
      </p:sp>
      <p:pic>
        <p:nvPicPr>
          <p:cNvPr id="6" name="Image 5" descr="Image associÃ©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91" y="2455198"/>
            <a:ext cx="4055900" cy="2067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4" descr="RÃ©sultat de recherche d'images pour &quot;gantt project&quot;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441" y="2380635"/>
            <a:ext cx="2390775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RÃ©sultat de recherche d'images pour &quot;WINDOWS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2220" y="2380635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83656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60091" y="145026"/>
            <a:ext cx="9601200" cy="123149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SOURCES </a:t>
            </a:r>
            <a:endParaRPr lang="fr-FR" dirty="0"/>
          </a:p>
        </p:txBody>
      </p:sp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1371599" y="1730477"/>
            <a:ext cx="10338619" cy="4621161"/>
          </a:xfrm>
        </p:spPr>
        <p:txBody>
          <a:bodyPr>
            <a:noAutofit/>
          </a:bodyPr>
          <a:lstStyle/>
          <a:p>
            <a:r>
              <a:rPr lang="fr-FR" sz="1800" u="sng" dirty="0">
                <a:solidFill>
                  <a:schemeClr val="tx1">
                    <a:lumMod val="95000"/>
                    <a:lumOff val="5000"/>
                  </a:schemeClr>
                </a:solidFill>
                <a:hlinkClick r:id="rId2">
                  <a:extLst>
                    <a:ext uri="{A12FA001-AC4F-418D-AE19-62706E023703}">
                      <ahyp:hlinkClr xmlns:lc="http://schemas.openxmlformats.org/drawingml/2006/lockedCanvas" xmlns="" xmlns:ahyp="http://schemas.microsoft.com/office/drawing/2018/hyperlinkcolor" val="tx"/>
                    </a:ext>
                  </a:extLst>
                </a:hlinkClick>
              </a:rPr>
              <a:t>http://glossaire.infowebmaster.fr/cms/</a:t>
            </a:r>
            <a:endParaRPr lang="fr-FR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fr-FR" sz="1800" u="sng" dirty="0">
                <a:solidFill>
                  <a:schemeClr val="tx1">
                    <a:lumMod val="95000"/>
                    <a:lumOff val="5000"/>
                  </a:schemeClr>
                </a:solidFill>
                <a:hlinkClick r:id="rId3">
                  <a:extLst>
                    <a:ext uri="{A12FA001-AC4F-418D-AE19-62706E023703}">
                      <ahyp:hlinkClr xmlns:lc="http://schemas.openxmlformats.org/drawingml/2006/lockedCanvas" xmlns="" xmlns:ahyp="http://schemas.microsoft.com/office/drawing/2018/hyperlinkcolor" val="tx"/>
                    </a:ext>
                  </a:extLst>
                </a:hlinkClick>
              </a:rPr>
              <a:t>https://openclassrooms.com/fr/courses/3013691-decouvrez-les-solutions-cms/3392681-bref-historique-du-web</a:t>
            </a:r>
            <a:endParaRPr lang="fr-FR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fr-FR" sz="1800" u="sng" dirty="0">
                <a:solidFill>
                  <a:schemeClr val="tx1">
                    <a:lumMod val="95000"/>
                    <a:lumOff val="5000"/>
                  </a:schemeClr>
                </a:solidFill>
                <a:hlinkClick r:id="rId4">
                  <a:extLst>
                    <a:ext uri="{A12FA001-AC4F-418D-AE19-62706E023703}">
                      <ahyp:hlinkClr xmlns:lc="http://schemas.openxmlformats.org/drawingml/2006/lockedCanvas" xmlns="" xmlns:ahyp="http://schemas.microsoft.com/office/drawing/2018/hyperlinkcolor" val="tx"/>
                    </a:ext>
                  </a:extLst>
                </a:hlinkClick>
              </a:rPr>
              <a:t>https://www.sergentweb.com/2016/03/23/l-histoire-du-cms-wordpress/</a:t>
            </a:r>
            <a:endParaRPr lang="fr-FR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fr-FR" sz="1800" u="sng" dirty="0">
                <a:solidFill>
                  <a:schemeClr val="tx1">
                    <a:lumMod val="95000"/>
                    <a:lumOff val="5000"/>
                  </a:schemeClr>
                </a:solidFill>
                <a:hlinkClick r:id="rId5">
                  <a:extLst>
                    <a:ext uri="{A12FA001-AC4F-418D-AE19-62706E023703}">
                      <ahyp:hlinkClr xmlns:lc="http://schemas.openxmlformats.org/drawingml/2006/lockedCanvas" xmlns="" xmlns:ahyp="http://schemas.microsoft.com/office/drawing/2018/hyperlinkcolor" val="tx"/>
                    </a:ext>
                  </a:extLst>
                </a:hlinkClick>
              </a:rPr>
              <a:t>http://wapiti.enic.fr/commun/ens/peda/options/ST/RIO/pub/exposes/exposesrio2006-ttnfa2007/Soumphonphakdy-Kol/contenu/cms.htm</a:t>
            </a:r>
            <a:endParaRPr lang="fr-FR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fr-FR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  <a:r>
              <a:rPr lang="fr-FR" sz="1800" u="sng" dirty="0" err="1">
                <a:solidFill>
                  <a:schemeClr val="tx1">
                    <a:lumMod val="95000"/>
                    <a:lumOff val="5000"/>
                  </a:schemeClr>
                </a:solidFill>
                <a:hlinkClick r:id="rId6">
                  <a:extLst>
                    <a:ext uri="{A12FA001-AC4F-418D-AE19-62706E023703}">
                      <ahyp:hlinkClr xmlns:lc="http://schemas.openxmlformats.org/drawingml/2006/lockedCanvas" xmlns=""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fr-FR" sz="1800" u="sng" dirty="0">
                <a:solidFill>
                  <a:schemeClr val="tx1">
                    <a:lumMod val="95000"/>
                    <a:lumOff val="5000"/>
                  </a:schemeClr>
                </a:solidFill>
                <a:hlinkClick r:id="rId6">
                  <a:extLst>
                    <a:ext uri="{A12FA001-AC4F-418D-AE19-62706E023703}">
                      <ahyp:hlinkClr xmlns:lc="http://schemas.openxmlformats.org/drawingml/2006/lockedCanvas" xmlns="" xmlns:ahyp="http://schemas.microsoft.com/office/drawing/2018/hyperlinkcolor" val="tx"/>
                    </a:ext>
                  </a:extLst>
                </a:hlinkClick>
              </a:rPr>
              <a:t>://openclassrooms.com/</a:t>
            </a:r>
            <a:r>
              <a:rPr lang="fr-FR" sz="1800" u="sng" dirty="0" err="1">
                <a:solidFill>
                  <a:schemeClr val="tx1">
                    <a:lumMod val="95000"/>
                    <a:lumOff val="5000"/>
                  </a:schemeClr>
                </a:solidFill>
                <a:hlinkClick r:id="rId6">
                  <a:extLst>
                    <a:ext uri="{A12FA001-AC4F-418D-AE19-62706E023703}">
                      <ahyp:hlinkClr xmlns:lc="http://schemas.openxmlformats.org/drawingml/2006/lockedCanvas" xmlns="" xmlns:ahyp="http://schemas.microsoft.com/office/drawing/2018/hyperlinkcolor" val="tx"/>
                    </a:ext>
                  </a:extLst>
                </a:hlinkClick>
              </a:rPr>
              <a:t>fr</a:t>
            </a:r>
            <a:r>
              <a:rPr lang="fr-FR" sz="1800" u="sng" dirty="0">
                <a:solidFill>
                  <a:schemeClr val="tx1">
                    <a:lumMod val="95000"/>
                    <a:lumOff val="5000"/>
                  </a:schemeClr>
                </a:solidFill>
                <a:hlinkClick r:id="rId6">
                  <a:extLst>
                    <a:ext uri="{A12FA001-AC4F-418D-AE19-62706E023703}">
                      <ahyp:hlinkClr xmlns:lc="http://schemas.openxmlformats.org/drawingml/2006/lockedCanvas" xmlns="" xmlns:ahyp="http://schemas.microsoft.com/office/drawing/2018/hyperlinkcolor" val="tx"/>
                    </a:ext>
                  </a:extLst>
                </a:hlinkClick>
              </a:rPr>
              <a:t>/courses/3013691-decouvrez-les-solutions-cms/3392795-avantages-et-inconvenients</a:t>
            </a:r>
            <a:endParaRPr lang="fr-FR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fr-FR" sz="1800" u="sng" dirty="0">
                <a:solidFill>
                  <a:schemeClr val="tx1">
                    <a:lumMod val="95000"/>
                    <a:lumOff val="5000"/>
                  </a:schemeClr>
                </a:solidFill>
                <a:hlinkClick r:id="rId7">
                  <a:extLst>
                    <a:ext uri="{A12FA001-AC4F-418D-AE19-62706E023703}">
                      <ahyp:hlinkClr xmlns:lc="http://schemas.openxmlformats.org/drawingml/2006/lockedCanvas" xmlns="" xmlns:ahyp="http://schemas.microsoft.com/office/drawing/2018/hyperlinkcolor" val="tx"/>
                    </a:ext>
                  </a:extLst>
                </a:hlinkClick>
              </a:rPr>
              <a:t>https://agence-web.cubis-helios.com/pourquoi-utiliser-un-cms-avantages-inconvenients-wordpress-drupal/</a:t>
            </a:r>
            <a:endParaRPr lang="fr-FR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fr-FR" sz="1800" u="sng" dirty="0">
                <a:solidFill>
                  <a:schemeClr val="tx1">
                    <a:lumMod val="95000"/>
                    <a:lumOff val="5000"/>
                  </a:schemeClr>
                </a:solidFill>
                <a:hlinkClick r:id="rId8">
                  <a:extLst>
                    <a:ext uri="{A12FA001-AC4F-418D-AE19-62706E023703}">
                      <ahyp:hlinkClr xmlns:lc="http://schemas.openxmlformats.org/drawingml/2006/lockedCanvas" xmlns="" xmlns:ahyp="http://schemas.microsoft.com/office/drawing/2018/hyperlinkcolor" val="tx"/>
                    </a:ext>
                  </a:extLst>
                </a:hlinkClick>
              </a:rPr>
              <a:t>https://www.cms.fr/inconvenients-cms-content-management-system.php</a:t>
            </a:r>
            <a:endParaRPr lang="fr-FR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fr-FR" sz="1800" u="sng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9">
                  <a:extLst>
                    <a:ext uri="{A12FA001-AC4F-418D-AE19-62706E023703}">
                      <ahyp:hlinkClr xmlns:lc="http://schemas.openxmlformats.org/drawingml/2006/lockedCanvas" xmlns=""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fr-FR" sz="1800" u="sng" dirty="0">
                <a:solidFill>
                  <a:schemeClr val="tx1">
                    <a:lumMod val="95000"/>
                    <a:lumOff val="5000"/>
                  </a:schemeClr>
                </a:solidFill>
                <a:hlinkClick r:id="rId9">
                  <a:extLst>
                    <a:ext uri="{A12FA001-AC4F-418D-AE19-62706E023703}">
                      <ahyp:hlinkClr xmlns:lc="http://schemas.openxmlformats.org/drawingml/2006/lockedCanvas" xmlns="" xmlns:ahyp="http://schemas.microsoft.com/office/drawing/2018/hyperlinkcolor" val="tx"/>
                    </a:ext>
                  </a:extLst>
                </a:hlinkClick>
              </a:rPr>
              <a:t>://www.busi.fr/telechargements/avnatages-inconvenients-cms-pdf.pdf</a:t>
            </a:r>
            <a:endParaRPr lang="fr-FR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fr-FR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fr-FR" sz="900" dirty="0"/>
          </a:p>
        </p:txBody>
      </p:sp>
    </p:spTree>
    <p:extLst>
      <p:ext uri="{BB962C8B-B14F-4D97-AF65-F5344CB8AC3E}">
        <p14:creationId xmlns:p14="http://schemas.microsoft.com/office/powerpoint/2010/main" val="201624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71600" y="1042219"/>
            <a:ext cx="9601200" cy="4825181"/>
          </a:xfrm>
        </p:spPr>
        <p:txBody>
          <a:bodyPr/>
          <a:lstStyle/>
          <a:p>
            <a:r>
              <a:rPr lang="fr-FR" dirty="0">
                <a:hlinkClick r:id="rId2"/>
              </a:rPr>
              <a:t>https://guersanguillaume.com/virtualisation-de-poste-de-travail</a:t>
            </a:r>
            <a:r>
              <a:rPr lang="fr-FR" dirty="0" smtClean="0">
                <a:hlinkClick r:id="rId2"/>
              </a:rPr>
              <a:t>/</a:t>
            </a:r>
            <a:endParaRPr lang="fr-FR" dirty="0" smtClean="0"/>
          </a:p>
          <a:p>
            <a:r>
              <a:rPr lang="fr-FR" dirty="0">
                <a:hlinkClick r:id="rId3"/>
              </a:rPr>
              <a:t>https://</a:t>
            </a:r>
            <a:r>
              <a:rPr lang="fr-FR" dirty="0" smtClean="0">
                <a:hlinkClick r:id="rId3"/>
              </a:rPr>
              <a:t>fr.wikipedia.org/wiki/Desktop_as_a_service</a:t>
            </a:r>
            <a:endParaRPr lang="fr-FR" dirty="0" smtClean="0"/>
          </a:p>
          <a:p>
            <a:r>
              <a:rPr lang="fr-FR" dirty="0">
                <a:hlinkClick r:id="rId4"/>
              </a:rPr>
              <a:t>https://</a:t>
            </a:r>
            <a:r>
              <a:rPr lang="fr-FR" dirty="0" smtClean="0">
                <a:hlinkClick r:id="rId4"/>
              </a:rPr>
              <a:t>www.vmware.com/fr/products/desktop-virtualization.html</a:t>
            </a:r>
            <a:endParaRPr lang="fr-FR" dirty="0" smtClean="0"/>
          </a:p>
          <a:p>
            <a:r>
              <a:rPr lang="fr-FR" dirty="0">
                <a:hlinkClick r:id="rId5"/>
              </a:rPr>
              <a:t>https://</a:t>
            </a:r>
            <a:r>
              <a:rPr lang="fr-FR" dirty="0" smtClean="0">
                <a:hlinkClick r:id="rId5"/>
              </a:rPr>
              <a:t>www.journaldunet.com/solutions/cloud-computing/1054099-la-virtualisation-du-poste-de-travail-au-coeur-des-enjeux-des-dsi/1054101-qu-est-ce-que-la-virtualisation-du-poste-de-travail</a:t>
            </a:r>
            <a:endParaRPr lang="fr-FR" dirty="0" smtClean="0"/>
          </a:p>
          <a:p>
            <a:r>
              <a:rPr lang="fr-FR" dirty="0">
                <a:hlinkClick r:id="rId6"/>
              </a:rPr>
              <a:t>https://</a:t>
            </a:r>
            <a:r>
              <a:rPr lang="fr-FR" dirty="0" smtClean="0">
                <a:hlinkClick r:id="rId6"/>
              </a:rPr>
              <a:t>www.orange-business.com/fr/blogs/cloud-computing/transformation/pourquoi-virtualiser-les-postes-de-travail-et-comment-en-tirer-tous-les-benefices-</a:t>
            </a:r>
            <a:endParaRPr lang="fr-FR" dirty="0" smtClean="0"/>
          </a:p>
          <a:p>
            <a:r>
              <a:rPr lang="fr-FR" dirty="0">
                <a:hlinkClick r:id="rId7"/>
              </a:rPr>
              <a:t>https://www.zdnet.fr/actualites/l-evolution-du-poste-de-travail-et-de-l-entreprise-passe-aussi-par-sa-virtualisation-39875919.htm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7951035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Rogner</Template>
  <TotalTime>699</TotalTime>
  <Words>347</Words>
  <Application>Microsoft Office PowerPoint</Application>
  <PresentationFormat>Grand écran</PresentationFormat>
  <Paragraphs>102</Paragraphs>
  <Slides>25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9" baseType="lpstr">
      <vt:lpstr>Calibri</vt:lpstr>
      <vt:lpstr>Franklin Gothic Book</vt:lpstr>
      <vt:lpstr>Times New Roman</vt:lpstr>
      <vt:lpstr>Crop</vt:lpstr>
      <vt:lpstr>Virtualisation </vt:lpstr>
      <vt:lpstr>                                 </vt:lpstr>
      <vt:lpstr>Virtualisation </vt:lpstr>
      <vt:lpstr>                                 Sommaire</vt:lpstr>
      <vt:lpstr>                              </vt:lpstr>
      <vt:lpstr>                </vt:lpstr>
      <vt:lpstr>Présentation PowerPoint</vt:lpstr>
      <vt:lpstr>                   </vt:lpstr>
      <vt:lpstr>                             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SOURCES </vt:lpstr>
      <vt:lpstr>Présentation PowerPoint</vt:lpstr>
    </vt:vector>
  </TitlesOfParts>
  <Company>F2I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Virtualisation</dc:title>
  <dc:creator>formation</dc:creator>
  <cp:lastModifiedBy>Raph</cp:lastModifiedBy>
  <cp:revision>53</cp:revision>
  <dcterms:created xsi:type="dcterms:W3CDTF">2018-12-11T13:51:01Z</dcterms:created>
  <dcterms:modified xsi:type="dcterms:W3CDTF">2019-05-16T12:10:10Z</dcterms:modified>
</cp:coreProperties>
</file>