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90" r:id="rId4"/>
    <p:sldId id="291" r:id="rId5"/>
    <p:sldId id="299" r:id="rId6"/>
    <p:sldId id="258" r:id="rId7"/>
    <p:sldId id="302" r:id="rId8"/>
    <p:sldId id="287" r:id="rId9"/>
    <p:sldId id="259" r:id="rId10"/>
    <p:sldId id="286" r:id="rId11"/>
    <p:sldId id="285" r:id="rId12"/>
    <p:sldId id="306" r:id="rId13"/>
    <p:sldId id="260" r:id="rId14"/>
    <p:sldId id="261" r:id="rId15"/>
    <p:sldId id="305" r:id="rId16"/>
    <p:sldId id="262" r:id="rId17"/>
    <p:sldId id="265" r:id="rId18"/>
    <p:sldId id="263" r:id="rId19"/>
    <p:sldId id="264" r:id="rId20"/>
    <p:sldId id="266" r:id="rId21"/>
    <p:sldId id="289" r:id="rId22"/>
    <p:sldId id="303" r:id="rId23"/>
    <p:sldId id="292" r:id="rId24"/>
    <p:sldId id="267" r:id="rId25"/>
    <p:sldId id="269" r:id="rId26"/>
    <p:sldId id="268" r:id="rId27"/>
    <p:sldId id="277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8" r:id="rId36"/>
    <p:sldId id="300" r:id="rId37"/>
    <p:sldId id="301" r:id="rId38"/>
    <p:sldId id="293" r:id="rId39"/>
    <p:sldId id="281" r:id="rId40"/>
    <p:sldId id="282" r:id="rId41"/>
    <p:sldId id="294" r:id="rId42"/>
    <p:sldId id="295" r:id="rId43"/>
    <p:sldId id="288" r:id="rId44"/>
    <p:sldId id="296" r:id="rId45"/>
    <p:sldId id="297" r:id="rId46"/>
    <p:sldId id="298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5/27/2019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5/27/2019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5/27/2019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5/27/2019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5/27/2019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5/27/2019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5/27/2019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5/27/2019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5/27/2019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5/27/2019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5/27/2019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5/27/2019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amzn.to/2fYntAf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eyyo.com/fr/engagements" TargetMode="External"/><Relationship Id="rId13" Type="http://schemas.openxmlformats.org/officeDocument/2006/relationships/hyperlink" Target="https://www.ovh.com/fr/support/documents_legaux/Conditions%20Particulieres%20Service%20Fibre%20OVH.pdf" TargetMode="External"/><Relationship Id="rId3" Type="http://schemas.openxmlformats.org/officeDocument/2006/relationships/hyperlink" Target="https://www.iso.org/fr/news/2011/03/Ref1560.html" TargetMode="External"/><Relationship Id="rId7" Type="http://schemas.openxmlformats.org/officeDocument/2006/relationships/hyperlink" Target="https://www.jechange.fr/pro/telecom/internet/guides/offre-fai-pro-3779" TargetMode="External"/><Relationship Id="rId12" Type="http://schemas.openxmlformats.org/officeDocument/2006/relationships/hyperlink" Target="https://www.ovh.com/fr/support/documents_legaux/Conditions%20Generales%20de%20Service%20OVH%20Telecom.pdf" TargetMode="External"/><Relationship Id="rId17" Type="http://schemas.openxmlformats.org/officeDocument/2006/relationships/hyperlink" Target="https://www.dell.com/fr-fr/work/shop/serveurs-dell-poweredge/sc/servers" TargetMode="External"/><Relationship Id="rId2" Type="http://schemas.openxmlformats.org/officeDocument/2006/relationships/hyperlink" Target="http://www.inrs.fr/risques/amiante/reglementation.html" TargetMode="External"/><Relationship Id="rId16" Type="http://schemas.openxmlformats.org/officeDocument/2006/relationships/hyperlink" Target="https://www.compufirst.com/compufirst-lab/serveur/quel-serveur-choisir/main.do?appTreeId=45697&amp;drtf=am2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chosdunet.net/dossiers/offres-internet-professionnels" TargetMode="External"/><Relationship Id="rId11" Type="http://schemas.openxmlformats.org/officeDocument/2006/relationships/hyperlink" Target="http://www.keyyo.com/" TargetMode="External"/><Relationship Id="rId5" Type="http://schemas.openxmlformats.org/officeDocument/2006/relationships/hyperlink" Target="http://www.magazineb2b.com/normes-respecter-entreprise.html" TargetMode="External"/><Relationship Id="rId15" Type="http://schemas.openxmlformats.org/officeDocument/2006/relationships/hyperlink" Target="https://www.nerim.com/lexique/ims-interruption-maximum-de-service" TargetMode="External"/><Relationship Id="rId10" Type="http://schemas.openxmlformats.org/officeDocument/2006/relationships/hyperlink" Target="http://www.keyyo.com/support_partenaire" TargetMode="External"/><Relationship Id="rId4" Type="http://schemas.openxmlformats.org/officeDocument/2006/relationships/hyperlink" Target="https://www.bsigroup.com/fr-FR/Normes/Informations-sur-les-normes/Quest-ce-qu-une-norme/" TargetMode="External"/><Relationship Id="rId9" Type="http://schemas.openxmlformats.org/officeDocument/2006/relationships/hyperlink" Target="https://www.keyyo.com/fr/cgv/" TargetMode="External"/><Relationship Id="rId14" Type="http://schemas.openxmlformats.org/officeDocument/2006/relationships/hyperlink" Target="https://www.nerim.com/conditions-generales-de-vente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lentreprise.lexpress.fr/high-tech-innovation/photocopieurs-faut-il-les-louer-ou-les-acheter_1509116.html" TargetMode="External"/><Relationship Id="rId3" Type="http://schemas.openxmlformats.org/officeDocument/2006/relationships/hyperlink" Target="https://www.inmac-wstore.com/startech-com-serveur-d-impression-usb-2-0-sans-fil-n-avec-port-ethernet-10-100-mb-s-802-11-b-g-n-et-150-mb-s-blanc/p2831322.htm?coAgent=1024707&amp;utm_source=google&amp;utm_medium=shopbot&amp;utm_term=2831322&amp;utm_content=24-04-19&amp;utm_campaign=Google-Adwords-Shopping&amp;gclid=Cj0KCQjwkoDmBRCcARIsAG3xzl9-8NicRCBC7o0_o7ssLm1c8OEeaGVNZ4L8FCe5kz1Y4TEIvNRDcKwaAjc5EALw_wcB" TargetMode="External"/><Relationship Id="rId7" Type="http://schemas.openxmlformats.org/officeDocument/2006/relationships/hyperlink" Target="http://www.cycladis.com/recyclage-informatique.asp" TargetMode="External"/><Relationship Id="rId12" Type="http://schemas.openxmlformats.org/officeDocument/2006/relationships/hyperlink" Target="https://www.senetic.fr/product/JL321A?gclid=CjwKCAjw7_rlBRBaEiwAc23rhstpJe2-QXyBh1t5_VC--uxVdNxknCAsC0S-DbfI4gIo57MmjWY_HxoC-TIQAvD_BwE" TargetMode="External"/><Relationship Id="rId2" Type="http://schemas.openxmlformats.org/officeDocument/2006/relationships/hyperlink" Target="https://www.amazon.fr/Cisco-Smart-Storage-Serveur-stockage/dp/B003MB62Y2/ref=sr_1_1?qid=1556109030&amp;refinements=p_4:Cisco&amp;s=computers&amp;sr=1-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oxy.fr/" TargetMode="External"/><Relationship Id="rId11" Type="http://schemas.openxmlformats.org/officeDocument/2006/relationships/hyperlink" Target="https://www.materiel.net/produit/201804270138.html" TargetMode="External"/><Relationship Id="rId5" Type="http://schemas.openxmlformats.org/officeDocument/2006/relationships/hyperlink" Target="https://www.inmac-wstore.com/hp-250-g6-15-6-core-i5-7200u-8-go-ram-256-go-ssd/p7127363.htm" TargetMode="External"/><Relationship Id="rId10" Type="http://schemas.openxmlformats.org/officeDocument/2006/relationships/hyperlink" Target="https://www.cdiscount.com/informatique/materiel-reseau-wifi-internet-bluetooth/hp-msr2003-routeur-gigabit-lan-montable-s/f-10715121304-hp0887758089408.html" TargetMode="External"/><Relationship Id="rId4" Type="http://schemas.openxmlformats.org/officeDocument/2006/relationships/hyperlink" Target="https://www.inmac-wstore.com/dell-vostro-5471-14-core-i5-8250u-8-go-ram-256-go-ssd/p7141942.htm?coAgent=1024707&amp;utm_source=google&amp;utm_medium=shopbot&amp;utm_term=7141942&amp;utm_content=18-04-19&amp;utm_campaign=Google-Adwords-Shopping&amp;gclid=Cj0KCQjwwODlBRDuARIsAMy_28XwrXNK4z9-FKbOgXY0eUQuLx_qG4fZkE1pE9TpI_yfb5yc43mqBRkaAtNJEALw_wcB" TargetMode="External"/><Relationship Id="rId9" Type="http://schemas.openxmlformats.org/officeDocument/2006/relationships/hyperlink" Target="https://www.editions-eni.fr/open/mediabook.aspx?idR=15c1daa5abb46e28427458d857551d31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lentreprise.lexpress.fr/high-tech-innovation/photocopieurs-faut-il-les-louer-ou-les-acheter_1509116.html" TargetMode="External"/><Relationship Id="rId13" Type="http://schemas.openxmlformats.org/officeDocument/2006/relationships/hyperlink" Target="https://best-comparatif.fr/meilleur-cable-ethernet/" TargetMode="External"/><Relationship Id="rId18" Type="http://schemas.openxmlformats.org/officeDocument/2006/relationships/hyperlink" Target="https://www.inmac-wstore.com/cisco-meraki-mr33-cloud-managed-borne-d-acces-sans-fil/p7107010.htm" TargetMode="External"/><Relationship Id="rId3" Type="http://schemas.openxmlformats.org/officeDocument/2006/relationships/hyperlink" Target="https://www.inmac-wstore.com/startech-com-serveur-d-impression-usb-2-0-sans-fil-n-avec-port-ethernet-10-100-mb-s-802-11-b-g-n-et-150-mb-s-blanc/p2831322.htm?coAgent=1024707&amp;utm_source=google&amp;utm_medium=shopbot&amp;utm_term=2831322&amp;utm_content=24-04-19&amp;utm_campaign=Google-Adwords-Shopping&amp;gclid=Cj0KCQjwkoDmBRCcARIsAG3xzl9-8NicRCBC7o0_o7ssLm1c8OEeaGVNZ4L8FCe5kz1Y4TEIvNRDcKwaAjc5EALw_wcB" TargetMode="External"/><Relationship Id="rId7" Type="http://schemas.openxmlformats.org/officeDocument/2006/relationships/hyperlink" Target="http://www.cycladis.com/recyclage-informatique.asp" TargetMode="External"/><Relationship Id="rId12" Type="http://schemas.openxmlformats.org/officeDocument/2006/relationships/hyperlink" Target="https://www.senetic.fr/product/JL321A?gclid=CjwKCAjw7_rlBRBaEiwAc23rhstpJe2-QXyBh1t5_VC--uxVdNxknCAsC0S-DbfI4gIo57MmjWY_HxoC-TIQAvD_BwE" TargetMode="External"/><Relationship Id="rId17" Type="http://schemas.openxmlformats.org/officeDocument/2006/relationships/hyperlink" Target="https://www.amazon.fr/Split-Climatiseur-24-000-frigorig%C3%A8ne-Salle-serveurs/dp/B07NCF1SFM" TargetMode="External"/><Relationship Id="rId2" Type="http://schemas.openxmlformats.org/officeDocument/2006/relationships/hyperlink" Target="https://www.amazon.fr/Cisco-Smart-Storage-Serveur-stockage/dp/B003MB62Y2/ref=sr_1_1?qid=1556109030&amp;refinements=p_4:Cisco&amp;s=computers&amp;sr=1-1" TargetMode="External"/><Relationship Id="rId16" Type="http://schemas.openxmlformats.org/officeDocument/2006/relationships/hyperlink" Target="https://www.thomann.de/fr/millenium_ir_2022.htm?glp=1&amp;gclid=CjwKCAjw2cTmBRAVEiwA8YMgzRZaIlDDZqrHKIhAyqwR8AMOZpWi4eiZso-yCiBxwf6q7Kfqv0fmUhoCYO8QAvD_Bw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loxy.fr/" TargetMode="External"/><Relationship Id="rId11" Type="http://schemas.openxmlformats.org/officeDocument/2006/relationships/hyperlink" Target="https://www.materiel.net/produit/201804270138.html" TargetMode="External"/><Relationship Id="rId5" Type="http://schemas.openxmlformats.org/officeDocument/2006/relationships/hyperlink" Target="https://www.inmac-wstore.com/hp-250-g6-15-6-core-i5-7200u-8-go-ram-256-go-ssd/p7127363.htm" TargetMode="External"/><Relationship Id="rId15" Type="http://schemas.openxmlformats.org/officeDocument/2006/relationships/hyperlink" Target="https://www.amazon.fr/dp/B01J8KWN7A/ref=as_li_ss_tl?_encoding=UTF8&amp;linkCode=sl1&amp;tag=moodfive0b-21&amp;linkId=a12f4c39a7543c6f24bd629a265e3816&amp;th=1" TargetMode="External"/><Relationship Id="rId10" Type="http://schemas.openxmlformats.org/officeDocument/2006/relationships/hyperlink" Target="https://www.cdiscount.com/informatique/materiel-reseau-wifi-internet-bluetooth/hp-msr2003-routeur-gigabit-lan-montable-s/f-10715121304-hp0887758089408.html" TargetMode="External"/><Relationship Id="rId19" Type="http://schemas.openxmlformats.org/officeDocument/2006/relationships/hyperlink" Target="https://www.inmac-wstore.com/cisco-meraki-mr74-cloud-managed-borne-d-acces-sans-fil/p7124795.htm" TargetMode="External"/><Relationship Id="rId4" Type="http://schemas.openxmlformats.org/officeDocument/2006/relationships/hyperlink" Target="https://www.inmac-wstore.com/dell-vostro-5471-14-core-i5-8250u-8-go-ram-256-go-ssd/p7141942.htm?coAgent=1024707&amp;utm_source=google&amp;utm_medium=shopbot&amp;utm_term=7141942&amp;utm_content=18-04-19&amp;utm_campaign=Google-Adwords-Shopping&amp;gclid=Cj0KCQjwwODlBRDuARIsAMy_28XwrXNK4z9-FKbOgXY0eUQuLx_qG4fZkE1pE9TpI_yfb5yc43mqBRkaAtNJEALw_wcB" TargetMode="External"/><Relationship Id="rId9" Type="http://schemas.openxmlformats.org/officeDocument/2006/relationships/hyperlink" Target="https://www.editions-eni.fr/open/mediabook.aspx?idR=15c1daa5abb46e28427458d857551d31" TargetMode="External"/><Relationship Id="rId14" Type="http://schemas.openxmlformats.org/officeDocument/2006/relationships/hyperlink" Target="https://www.amazon.fr/UGREEN-Ethernet-Routeur-Consoles-Bo%C3%AEtiers/dp/B073WQDMCD/ref=as_li_ss_tl?ie=UTF8&amp;qid=1507565265&amp;sr=8-1-spons&amp;keywords=UGREEN+CAT+7&amp;th=1&amp;linkCode=sl1&amp;tag=moodfive0b-21&amp;linkId=99a12ce300982ece2679bd75aee2ab8d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aspersky.fr/home-security?redef=1&amp;CJ_PID=8730572&amp;reseller=affiliation" TargetMode="External"/><Relationship Id="rId13" Type="http://schemas.openxmlformats.org/officeDocument/2006/relationships/hyperlink" Target="https://doc.ubuntu-fr.org/pare-feu" TargetMode="External"/><Relationship Id="rId3" Type="http://schemas.openxmlformats.org/officeDocument/2006/relationships/hyperlink" Target="https://www.global-partner.fr/routeur-firewall-bien-choisir-pour-votre-tpe-ou-pme/" TargetMode="External"/><Relationship Id="rId7" Type="http://schemas.openxmlformats.org/officeDocument/2006/relationships/hyperlink" Target="https://www.bitdefender.fr/solutions/antivirus.html?clickid=X55y5V1ZxxyJTHC0GqR-LRvzUkl1qe21hwTyx00&amp;irgwc=1&amp;MPid=121977&amp;cid=aff|c|IR" TargetMode="External"/><Relationship Id="rId12" Type="http://schemas.openxmlformats.org/officeDocument/2006/relationships/hyperlink" Target="https://lecrabeinfo.net/quel-antivirus-antimalware-pare-feu-choisir-pour-windows-en-2019.html" TargetMode="External"/><Relationship Id="rId2" Type="http://schemas.openxmlformats.org/officeDocument/2006/relationships/hyperlink" Target="https://www.inmac-wstore.com/netgear-wnd930-borne-d-acces-sans-fil/p2850548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artagas.fr/outils-de-la-ssi/securite-de-l-exploitation/antivirus/" TargetMode="External"/><Relationship Id="rId11" Type="http://schemas.openxmlformats.org/officeDocument/2006/relationships/hyperlink" Target="https://fr.wikipedia.org/wiki/PfSense" TargetMode="External"/><Relationship Id="rId5" Type="http://schemas.openxmlformats.org/officeDocument/2006/relationships/hyperlink" Target="https://www.clubic.com/article-77079-1-guide-comparatif-meilleur-antivirus.html" TargetMode="External"/><Relationship Id="rId10" Type="http://schemas.openxmlformats.org/officeDocument/2006/relationships/hyperlink" Target="https://www.certilience.fr/2018/03/tutoriel-deploiement-pfsense-pare-feu-opensource/" TargetMode="External"/><Relationship Id="rId4" Type="http://schemas.openxmlformats.org/officeDocument/2006/relationships/hyperlink" Target="http://www.fibre-pro.fr/choisir-un-routeur-entreprise" TargetMode="External"/><Relationship Id="rId9" Type="http://schemas.openxmlformats.org/officeDocument/2006/relationships/hyperlink" Target="https://store.trendmicro-europe.com/store?Action=DisplayPage&amp;Locale=fr_FR&amp;SiteID=tmecon&amp;_ga=2.267490568.727421835.1539247305-483847353.1539247305&amp;id=QuickBuyCartPag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      Projet one 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Mise en situation professionnel d'une infrastructure réseau</a:t>
            </a:r>
          </a:p>
        </p:txBody>
      </p:sp>
    </p:spTree>
    <p:extLst>
      <p:ext uri="{BB962C8B-B14F-4D97-AF65-F5344CB8AC3E}">
        <p14:creationId xmlns:p14="http://schemas.microsoft.com/office/powerpoint/2010/main" val="738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65477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05806" y="2340122"/>
            <a:ext cx="11473758" cy="3918527"/>
          </a:xfrm>
        </p:spPr>
        <p:txBody>
          <a:bodyPr>
            <a:normAutofit fontScale="25000" lnSpcReduction="20000"/>
          </a:bodyPr>
          <a:lstStyle/>
          <a:p>
            <a:r>
              <a:rPr lang="fr-FR" sz="7200" dirty="0"/>
              <a:t>Mission 1:  </a:t>
            </a:r>
            <a:r>
              <a:rPr lang="fr-FR" sz="7200" dirty="0" smtClean="0"/>
              <a:t>Plans des  bâtiment ainsi que ses normes </a:t>
            </a:r>
            <a:endParaRPr lang="fr-FR" sz="6400" dirty="0"/>
          </a:p>
          <a:p>
            <a:r>
              <a:rPr lang="fr-FR" sz="7200" dirty="0"/>
              <a:t>Mission 2: Choix du fournisseurs d’accès internet </a:t>
            </a:r>
          </a:p>
          <a:p>
            <a:r>
              <a:rPr lang="fr-FR" sz="7200" dirty="0"/>
              <a:t>Mission 3: Choix du matériel informatique </a:t>
            </a:r>
          </a:p>
          <a:p>
            <a:r>
              <a:rPr lang="fr-FR" sz="7200" dirty="0"/>
              <a:t>Mission 4: </a:t>
            </a:r>
            <a:r>
              <a:rPr lang="fr-FR" sz="7200" dirty="0" smtClean="0"/>
              <a:t>Adressage IP </a:t>
            </a:r>
          </a:p>
          <a:p>
            <a:r>
              <a:rPr lang="fr-FR" sz="7200" dirty="0" smtClean="0"/>
              <a:t>Mission </a:t>
            </a:r>
            <a:r>
              <a:rPr lang="fr-FR" sz="7200" dirty="0"/>
              <a:t>5: Choix du matériel réseau </a:t>
            </a:r>
            <a:endParaRPr lang="fr-FR" sz="7200" dirty="0" smtClean="0"/>
          </a:p>
          <a:p>
            <a:r>
              <a:rPr lang="fr-FR" sz="7200" dirty="0" smtClean="0"/>
              <a:t>Mission 6: </a:t>
            </a:r>
            <a:r>
              <a:rPr lang="fr-FR" sz="7200" dirty="0"/>
              <a:t>Choix des logiciels </a:t>
            </a:r>
            <a:endParaRPr lang="fr-FR" sz="7200" dirty="0" smtClean="0"/>
          </a:p>
          <a:p>
            <a:r>
              <a:rPr lang="fr-FR" sz="7200" dirty="0" smtClean="0"/>
              <a:t>Mission 7: </a:t>
            </a:r>
            <a:r>
              <a:rPr lang="fr-FR" sz="7200" dirty="0"/>
              <a:t>Sécurité </a:t>
            </a:r>
            <a:endParaRPr lang="fr-FR" sz="7200" dirty="0" smtClean="0"/>
          </a:p>
          <a:p>
            <a:r>
              <a:rPr lang="fr-FR" sz="7200" dirty="0" smtClean="0"/>
              <a:t>Devis </a:t>
            </a:r>
          </a:p>
          <a:p>
            <a:r>
              <a:rPr lang="fr-FR" sz="7200" dirty="0" smtClean="0"/>
              <a:t>Diagramme de Gantt </a:t>
            </a:r>
          </a:p>
          <a:p>
            <a:r>
              <a:rPr lang="fr-FR" sz="7200" dirty="0" smtClean="0"/>
              <a:t>REX </a:t>
            </a:r>
          </a:p>
          <a:p>
            <a:r>
              <a:rPr lang="fr-FR" sz="7200" dirty="0" smtClean="0"/>
              <a:t>Technologies utilisés</a:t>
            </a:r>
          </a:p>
          <a:p>
            <a:r>
              <a:rPr lang="fr-FR" sz="7200" dirty="0" smtClean="0"/>
              <a:t>Sources </a:t>
            </a:r>
            <a:endParaRPr lang="fr-FR" sz="7200" dirty="0"/>
          </a:p>
          <a:p>
            <a:endParaRPr lang="fr-FR" dirty="0" smtClean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663449" y="2340122"/>
            <a:ext cx="4543044" cy="2503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663449" y="1505154"/>
            <a:ext cx="9967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I- Modélisation de l’infrastructure réseau physique et logiciel de l’entreprise </a:t>
            </a:r>
            <a:endParaRPr lang="fr-FR" sz="2000" dirty="0"/>
          </a:p>
        </p:txBody>
      </p:sp>
      <p:sp>
        <p:nvSpPr>
          <p:cNvPr id="4" name="ZoneTexte 3"/>
          <p:cNvSpPr txBox="1"/>
          <p:nvPr/>
        </p:nvSpPr>
        <p:spPr>
          <a:xfrm>
            <a:off x="2426970" y="429587"/>
            <a:ext cx="68718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/>
              <a:t>Sommaire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02282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96321" y="0"/>
            <a:ext cx="10058400" cy="969818"/>
          </a:xfrm>
        </p:spPr>
        <p:txBody>
          <a:bodyPr/>
          <a:lstStyle/>
          <a:p>
            <a:r>
              <a:rPr lang="fr-FR" dirty="0" smtClean="0"/>
              <a:t>Infrastructure réseau physique</a:t>
            </a:r>
            <a:endParaRPr lang="fr-FR" dirty="0"/>
          </a:p>
        </p:txBody>
      </p:sp>
      <p:pic>
        <p:nvPicPr>
          <p:cNvPr id="6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103" y="969818"/>
            <a:ext cx="6923396" cy="5793900"/>
          </a:xfrm>
        </p:spPr>
      </p:pic>
    </p:spTree>
    <p:extLst>
      <p:ext uri="{BB962C8B-B14F-4D97-AF65-F5344CB8AC3E}">
        <p14:creationId xmlns:p14="http://schemas.microsoft.com/office/powerpoint/2010/main" val="188526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8075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Logiciel 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206" t="22656" r="25293" b="7581"/>
          <a:stretch/>
        </p:blipFill>
        <p:spPr>
          <a:xfrm>
            <a:off x="2708432" y="1459346"/>
            <a:ext cx="5872150" cy="465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7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MISSION 1 : RDC</a:t>
            </a:r>
            <a:endParaRPr lang="fr-FR" dirty="0"/>
          </a:p>
        </p:txBody>
      </p:sp>
      <p:pic>
        <p:nvPicPr>
          <p:cNvPr id="5" name="Espace réservé du contenu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967" y="2120900"/>
            <a:ext cx="8236416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4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1 ère étage </a:t>
            </a:r>
            <a:endParaRPr lang="fr-FR" dirty="0"/>
          </a:p>
        </p:txBody>
      </p:sp>
      <p:pic>
        <p:nvPicPr>
          <p:cNvPr id="6" name="Espace réservé du contenu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878" y="1699706"/>
            <a:ext cx="9818339" cy="455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069847" y="484632"/>
            <a:ext cx="11818379" cy="1609344"/>
          </a:xfrm>
        </p:spPr>
        <p:txBody>
          <a:bodyPr>
            <a:normAutofit fontScale="90000"/>
          </a:bodyPr>
          <a:lstStyle/>
          <a:p>
            <a:r>
              <a:rPr lang="fr-FR" u="sng" dirty="0"/>
              <a:t>Cartographie de la répartition des employés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l="23457" t="65388" r="29016" b="16148"/>
          <a:stretch/>
        </p:blipFill>
        <p:spPr>
          <a:xfrm>
            <a:off x="2084751" y="2955635"/>
            <a:ext cx="7945940" cy="173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94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Les normes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9848" y="2592463"/>
            <a:ext cx="10983607" cy="4050792"/>
          </a:xfrm>
        </p:spPr>
        <p:txBody>
          <a:bodyPr/>
          <a:lstStyle/>
          <a:p>
            <a:r>
              <a:rPr lang="fr-FR" dirty="0" smtClean="0"/>
              <a:t>L’amiante (espèce minérale utiliser en industrie)</a:t>
            </a:r>
          </a:p>
          <a:p>
            <a:r>
              <a:rPr lang="fr-FR" dirty="0" smtClean="0"/>
              <a:t>Sécurité (</a:t>
            </a:r>
            <a:r>
              <a:rPr lang="fr-FR" sz="1800" dirty="0" smtClean="0"/>
              <a:t>alarme incendie, extincteur,</a:t>
            </a:r>
            <a:r>
              <a:rPr lang="fr-FR" dirty="0"/>
              <a:t> caméra de surveillance</a:t>
            </a:r>
            <a:r>
              <a:rPr lang="fr-FR" dirty="0" smtClean="0"/>
              <a:t>)</a:t>
            </a:r>
            <a:endParaRPr lang="fr-FR" dirty="0"/>
          </a:p>
          <a:p>
            <a:r>
              <a:rPr lang="fr-FR" dirty="0" smtClean="0"/>
              <a:t>Eclairage (</a:t>
            </a:r>
            <a:r>
              <a:rPr lang="fr-FR" sz="1800" dirty="0" smtClean="0"/>
              <a:t>mettre des lampes a basse consommation</a:t>
            </a:r>
            <a:r>
              <a:rPr lang="fr-FR" dirty="0" smtClean="0"/>
              <a:t>)</a:t>
            </a:r>
          </a:p>
          <a:p>
            <a:r>
              <a:rPr lang="fr-FR" dirty="0" smtClean="0"/>
              <a:t>Mobilier de bureau (</a:t>
            </a:r>
            <a:r>
              <a:rPr lang="fr-FR" sz="1800" dirty="0"/>
              <a:t>pour un plan de travail sont de 80 cm de profondeur et 120 cm de </a:t>
            </a:r>
            <a:r>
              <a:rPr lang="fr-FR" sz="1800" dirty="0" smtClean="0"/>
              <a:t>longueur)</a:t>
            </a:r>
          </a:p>
          <a:p>
            <a:r>
              <a:rPr lang="fr-FR" sz="1800" dirty="0" smtClean="0"/>
              <a:t>Bilan Carbonne : chaque entreprise a un quotas d’émission de CO2 elle ne doit pas le dépasser)</a:t>
            </a:r>
          </a:p>
        </p:txBody>
      </p:sp>
    </p:spTree>
    <p:extLst>
      <p:ext uri="{BB962C8B-B14F-4D97-AF65-F5344CB8AC3E}">
        <p14:creationId xmlns:p14="http://schemas.microsoft.com/office/powerpoint/2010/main" val="218242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Mission 2 : FAI</a:t>
            </a:r>
            <a:endParaRPr lang="fr-FR" dirty="0"/>
          </a:p>
        </p:txBody>
      </p:sp>
      <p:sp>
        <p:nvSpPr>
          <p:cNvPr id="5" name="AutoShape 4" descr="RÃ©sultat de recherche d'images pour &quot;keyyo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4" name="Picture 6" descr="RÃ©sultat de recherche d'images pour &quot;keyyo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854" y="2520073"/>
            <a:ext cx="3175307" cy="122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Ã©sultat de recherche d'images pour &quot;nerim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08" y="2520073"/>
            <a:ext cx="38100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60375" y="4095296"/>
            <a:ext cx="2753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057811" y="3803421"/>
            <a:ext cx="40824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              Très </a:t>
            </a:r>
            <a:r>
              <a:rPr lang="fr-FR" b="1" dirty="0"/>
              <a:t>Haut </a:t>
            </a:r>
            <a:r>
              <a:rPr lang="fr-FR" b="1" dirty="0" smtClean="0"/>
              <a:t>Débit: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Débit symétrique 100,200,500 ou 1 </a:t>
            </a:r>
            <a:r>
              <a:rPr lang="fr-FR" dirty="0" smtClean="0"/>
              <a:t>Gbits/s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Bande </a:t>
            </a:r>
            <a:r>
              <a:rPr lang="fr-FR" dirty="0"/>
              <a:t>passante internet </a:t>
            </a:r>
            <a:r>
              <a:rPr lang="fr-FR" dirty="0" smtClean="0"/>
              <a:t>garantie</a:t>
            </a:r>
          </a:p>
          <a:p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</a:t>
            </a:r>
            <a:r>
              <a:rPr lang="fr-FR" dirty="0"/>
              <a:t> : 350€/Mois</a:t>
            </a:r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881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Conditions générales de vente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47842" y="2614156"/>
            <a:ext cx="54956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Support </a:t>
            </a:r>
            <a:r>
              <a:rPr lang="fr-FR" dirty="0" smtClean="0"/>
              <a:t>technique </a:t>
            </a:r>
            <a:r>
              <a:rPr lang="fr-FR" dirty="0"/>
              <a:t>est </a:t>
            </a:r>
            <a:r>
              <a:rPr lang="fr-FR" dirty="0" smtClean="0"/>
              <a:t>accessible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 smtClean="0"/>
              <a:t>7/7</a:t>
            </a:r>
            <a:endParaRPr lang="fr-F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24/24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09.73.87.87.87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support@nerim.com“</a:t>
            </a:r>
          </a:p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176654" y="2669476"/>
            <a:ext cx="50153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Garantie de Temps de </a:t>
            </a:r>
            <a:r>
              <a:rPr lang="fr-FR" dirty="0" smtClean="0"/>
              <a:t>Rétablissement :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GTR =&lt; 4h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GTR Simple = Lundi au Vendredi - </a:t>
            </a:r>
            <a:r>
              <a:rPr lang="fr-FR" dirty="0" smtClean="0"/>
              <a:t>08h/18h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GTR </a:t>
            </a:r>
            <a:r>
              <a:rPr lang="fr-FR" dirty="0"/>
              <a:t>Avancée = 7/7 – 24/24 </a:t>
            </a:r>
          </a:p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017818" y="4860803"/>
            <a:ext cx="4562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Interruption Maximum de </a:t>
            </a:r>
            <a:r>
              <a:rPr lang="fr-FR" dirty="0" smtClean="0"/>
              <a:t>Service: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GTR </a:t>
            </a:r>
            <a:r>
              <a:rPr lang="fr-FR" dirty="0"/>
              <a:t>Simple = 30h </a:t>
            </a:r>
            <a:r>
              <a:rPr lang="fr-FR" dirty="0" smtClean="0"/>
              <a:t>ouvrés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GTR </a:t>
            </a:r>
            <a:r>
              <a:rPr lang="fr-FR" dirty="0"/>
              <a:t>Avancée = 20h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575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Serveur logiciel </a:t>
            </a:r>
            <a:endParaRPr lang="fr-FR" dirty="0"/>
          </a:p>
        </p:txBody>
      </p:sp>
      <p:pic>
        <p:nvPicPr>
          <p:cNvPr id="1026" name="Picture 2" descr="RÃ©sultat de recherche d'images pour &quot;windows server 2012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509" y="1757201"/>
            <a:ext cx="5145232" cy="289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980872" y="5001491"/>
            <a:ext cx="5033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Virtualisation de poste de travail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Installation de divers services : </a:t>
            </a:r>
          </a:p>
          <a:p>
            <a:r>
              <a:rPr lang="fr-FR" dirty="0" smtClean="0"/>
              <a:t>     AD DS , FTP , DHCP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Serveur NAS, Imprimante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838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			Serveur NAS </a:t>
            </a:r>
            <a:endParaRPr lang="fr-FR" dirty="0"/>
          </a:p>
        </p:txBody>
      </p:sp>
      <p:pic>
        <p:nvPicPr>
          <p:cNvPr id="1026" name="Picture 2" descr="Cisco Small Business NSS 326 Smart Storage - serveur NAS - 12 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510" y="1498591"/>
            <a:ext cx="3818947" cy="381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911927" y="5469865"/>
            <a:ext cx="1055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Stockage en réseau qui sécurise et de sauvegarde les données de l’entreprise 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98764" y="2946400"/>
            <a:ext cx="22813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Type de lecteur de stockage </a:t>
            </a:r>
            <a:r>
              <a:rPr lang="fr-FR" dirty="0" smtClean="0"/>
              <a:t>installé:</a:t>
            </a:r>
          </a:p>
          <a:p>
            <a:r>
              <a:rPr lang="fr-FR" dirty="0" smtClean="0"/>
              <a:t>Disque Dur 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7580186" y="2946400"/>
            <a:ext cx="2877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111111"/>
                </a:solidFill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Fréquence du </a:t>
            </a:r>
            <a:r>
              <a:rPr lang="fr-FR" dirty="0" smtClean="0">
                <a:solidFill>
                  <a:srgbClr val="111111"/>
                </a:solidFill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processeur:</a:t>
            </a:r>
          </a:p>
          <a:p>
            <a:r>
              <a:rPr lang="fr-FR" dirty="0"/>
              <a:t>1,66 GHz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3192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073" y="-498764"/>
            <a:ext cx="11008175" cy="2592740"/>
          </a:xfrm>
        </p:spPr>
        <p:txBody>
          <a:bodyPr/>
          <a:lstStyle/>
          <a:p>
            <a:r>
              <a:rPr lang="fr-FR" dirty="0" smtClean="0"/>
              <a:t>      </a:t>
            </a:r>
            <a:r>
              <a:rPr lang="fr-FR" dirty="0"/>
              <a:t> </a:t>
            </a:r>
            <a:r>
              <a:rPr lang="fr-FR" dirty="0" smtClean="0"/>
              <a:t>         matériel informatique </a:t>
            </a:r>
            <a:endParaRPr lang="fr-FR" dirty="0"/>
          </a:p>
        </p:txBody>
      </p:sp>
      <p:pic>
        <p:nvPicPr>
          <p:cNvPr id="4" name="Imag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80" y="1528724"/>
            <a:ext cx="2004291" cy="2637109"/>
          </a:xfrm>
          <a:prstGeom prst="rect">
            <a:avLst/>
          </a:prstGeom>
        </p:spPr>
      </p:pic>
      <p:pic>
        <p:nvPicPr>
          <p:cNvPr id="3074" name="Picture 2" descr="DELL - OptiPlex 5260 AIO - 21,5\'\' FHD - Core i5 - 8Go - 256Go SSD - Win 10 Pro - garantie 3 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546" y="1633104"/>
            <a:ext cx="3498706" cy="262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ell OptiPlex 5260 - tout-en-un - Core i5 8500 3 GHz - 8 Go - 256 Go - LED 21.5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236" y="1528724"/>
            <a:ext cx="3995017" cy="299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655290" y="4634675"/>
            <a:ext cx="44357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21,5 pouces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8</a:t>
            </a:r>
            <a:r>
              <a:rPr lang="fr-FR" dirty="0" smtClean="0"/>
              <a:t> GO de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CORE i5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256 GO </a:t>
            </a:r>
            <a:r>
              <a:rPr lang="fr-FR" dirty="0" smtClean="0"/>
              <a:t>SSD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PRIX: 1158,82€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8442036" y="4524987"/>
            <a:ext cx="29741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20 pouces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4 GO de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Core</a:t>
            </a:r>
            <a:r>
              <a:rPr lang="fr-FR" dirty="0" smtClean="0"/>
              <a:t> i5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256 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Prix: 958,00€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300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386"/>
            <a:ext cx="2567709" cy="2309092"/>
          </a:xfrm>
          <a:prstGeom prst="rect">
            <a:avLst/>
          </a:prstGeom>
        </p:spPr>
      </p:pic>
      <p:pic>
        <p:nvPicPr>
          <p:cNvPr id="4098" name="Picture 2" descr="HP ProOne 600 G4 - tout-en-un - Core i3 8100 3.6 GHz - 4 Go - 1 To - LED 21.5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09" y="1844386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P ProOne 400 G4 - tout-en-un - Core i3 8100T 3.1 GHz - 4 Go - 500 Go - LED 20&quot; - franÃ§a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484" y="1764145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8072582" y="4812722"/>
            <a:ext cx="37869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20 pouces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4 </a:t>
            </a:r>
            <a:r>
              <a:rPr lang="fr-FR" dirty="0" smtClean="0"/>
              <a:t>Go de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Core</a:t>
            </a:r>
            <a:r>
              <a:rPr lang="fr-FR" dirty="0" smtClean="0"/>
              <a:t> i3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500 GO de stockage 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 : 887,04€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2678545" y="5006109"/>
            <a:ext cx="36991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21,5 POUCES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8 GO de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Core</a:t>
            </a:r>
            <a:r>
              <a:rPr lang="fr-FR" dirty="0" smtClean="0"/>
              <a:t> i5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256 GO de stockage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Prix: 1425,60€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891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Pc Portable </a:t>
            </a:r>
            <a:endParaRPr lang="fr-FR" dirty="0"/>
          </a:p>
        </p:txBody>
      </p:sp>
      <p:pic>
        <p:nvPicPr>
          <p:cNvPr id="1028" name="Picture 4" descr="Dell Vostro 14 5471 - 14\'\' FHD - Core i5 - 8Go - 256Go SSD - Win 10 P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565" y="2670102"/>
            <a:ext cx="4644446" cy="348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554182" y="2946400"/>
            <a:ext cx="49322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Dell </a:t>
            </a:r>
            <a:r>
              <a:rPr lang="fr-FR" dirty="0" err="1"/>
              <a:t>Vostro</a:t>
            </a:r>
            <a:r>
              <a:rPr lang="fr-FR" dirty="0"/>
              <a:t> 14 5471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14 pouces 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256 </a:t>
            </a:r>
            <a:r>
              <a:rPr lang="fr-FR" dirty="0" smtClean="0"/>
              <a:t>SSD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8 GO de RAM 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Windows 10 </a:t>
            </a:r>
            <a:r>
              <a:rPr lang="fr-FR" dirty="0" smtClean="0"/>
              <a:t>Professionnel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773</a:t>
            </a:r>
            <a:r>
              <a:rPr lang="fr-FR" dirty="0"/>
              <a:t>€</a:t>
            </a:r>
            <a:r>
              <a:rPr lang="fr-FR" baseline="30000" dirty="0"/>
              <a:t>06</a:t>
            </a:r>
            <a:r>
              <a:rPr lang="fr-FR" dirty="0"/>
              <a:t> </a:t>
            </a:r>
            <a:r>
              <a:rPr lang="fr-FR" baseline="30000" dirty="0"/>
              <a:t>TTC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389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RECYCLAGE DES PC </a:t>
            </a:r>
            <a:r>
              <a:rPr lang="fr-FR" dirty="0" err="1" smtClean="0"/>
              <a:t>OBSOLèTES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5" name="Espace réservé du contenu 4" descr="https://www.loxy.fr/images/logo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88" y="2890982"/>
            <a:ext cx="4435475" cy="1577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 descr="Cycladis recyclage et valorisation de dÃ©chet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109" y="2530762"/>
            <a:ext cx="3926609" cy="193812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554182" y="4978400"/>
            <a:ext cx="4793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LOI </a:t>
            </a:r>
            <a:r>
              <a:rPr lang="fr-FR" dirty="0" err="1" smtClean="0"/>
              <a:t>Agefiph</a:t>
            </a:r>
            <a:r>
              <a:rPr lang="fr-FR" dirty="0"/>
              <a:t> </a:t>
            </a:r>
            <a:r>
              <a:rPr lang="fr-FR" dirty="0" smtClean="0"/>
              <a:t>: obligation d’embaucher des </a:t>
            </a:r>
          </a:p>
          <a:p>
            <a:r>
              <a:rPr lang="fr-FR" dirty="0"/>
              <a:t> </a:t>
            </a:r>
            <a:r>
              <a:rPr lang="fr-FR" dirty="0" smtClean="0"/>
              <a:t>                        personnes handicapés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43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RÃ©sultat de recherche d'images pour &quot;BROTHER&quot;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36" y="2124363"/>
            <a:ext cx="2530766" cy="251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rother MFC-L2730DW - imprimante multifonctions (Noir et blanc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490" y="1866829"/>
            <a:ext cx="3693101" cy="276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L-L2350DW Imprimante laser monochrome compacte WiFi 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626" y="2253674"/>
            <a:ext cx="3612808" cy="226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3879273" y="4913745"/>
            <a:ext cx="3334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Brother MFC-L2730DW - imprimante multifonctions (Noir et blanc)</a:t>
            </a: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PRIX: 202,00 TTC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7930626" y="4913745"/>
            <a:ext cx="42613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HL-L2350DW Imprimante laser monochrome compacte Wifi</a:t>
            </a: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PRIX:  109,00 TTC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954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age associÃ©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82" y="2179491"/>
            <a:ext cx="2752436" cy="2013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WorkCentre 65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4" y="1833343"/>
            <a:ext cx="3936161" cy="270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3620654" y="5043055"/>
            <a:ext cx="3325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 Xerox WORKCENTRE </a:t>
            </a:r>
            <a:r>
              <a:rPr lang="fr-FR" dirty="0" smtClean="0"/>
              <a:t>     6515 </a:t>
            </a:r>
            <a:r>
              <a:rPr lang="fr-FR" dirty="0"/>
              <a:t>DNI Imprimante multifonction</a:t>
            </a: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</a:t>
            </a:r>
            <a:r>
              <a:rPr lang="fr-FR" dirty="0"/>
              <a:t> : 294,00€</a:t>
            </a:r>
          </a:p>
        </p:txBody>
      </p:sp>
      <p:pic>
        <p:nvPicPr>
          <p:cNvPr id="2054" name="Picture 6" descr="Xerox Phaser 6510DN - imprimante - couleur - las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802" y="1833343"/>
            <a:ext cx="3759228" cy="281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8543636" y="5043055"/>
            <a:ext cx="2937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Xerox </a:t>
            </a:r>
            <a:r>
              <a:rPr lang="fr-FR" dirty="0" err="1"/>
              <a:t>Phaser</a:t>
            </a:r>
            <a:r>
              <a:rPr lang="fr-FR" dirty="0"/>
              <a:t> 6510DN - imprimante - couleur - laser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PRIX: 145,00€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704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91586"/>
          </a:xfrm>
        </p:spPr>
        <p:txBody>
          <a:bodyPr/>
          <a:lstStyle/>
          <a:p>
            <a:pPr algn="ctr"/>
            <a:r>
              <a:rPr lang="fr-FR" dirty="0" smtClean="0"/>
              <a:t>AVANTAGES/</a:t>
            </a:r>
            <a:r>
              <a:rPr lang="fr-FR" dirty="0" err="1" smtClean="0"/>
              <a:t>INCONVéniEnts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66800" y="1801091"/>
            <a:ext cx="4754880" cy="581891"/>
          </a:xfrm>
        </p:spPr>
        <p:txBody>
          <a:bodyPr/>
          <a:lstStyle/>
          <a:p>
            <a:pPr algn="ctr"/>
            <a:r>
              <a:rPr lang="fr-FR" dirty="0" smtClean="0"/>
              <a:t>Achat 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934690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 </a:t>
            </a:r>
            <a:r>
              <a:rPr lang="fr-FR" sz="1800" dirty="0"/>
              <a:t>Solution bon marché (de 15 à 30 % moins chère que la location</a:t>
            </a:r>
            <a:r>
              <a:rPr lang="fr-FR" sz="1800" dirty="0" smtClean="0"/>
              <a:t>)</a:t>
            </a:r>
          </a:p>
          <a:p>
            <a:r>
              <a:rPr lang="fr-FR" sz="1800" dirty="0" smtClean="0"/>
              <a:t>Permet </a:t>
            </a:r>
            <a:r>
              <a:rPr lang="fr-FR" sz="1800" dirty="0"/>
              <a:t>de conserver son matériel plus longtemps (intéressant si la machine est peu utilisée)</a:t>
            </a:r>
            <a:br>
              <a:rPr lang="fr-FR" sz="1800" dirty="0"/>
            </a:br>
            <a:endParaRPr lang="fr-FR" sz="1800" dirty="0" smtClean="0"/>
          </a:p>
          <a:p>
            <a:endParaRPr lang="fr-FR" sz="1800" dirty="0"/>
          </a:p>
          <a:p>
            <a:r>
              <a:rPr lang="fr-FR" sz="1800" dirty="0"/>
              <a:t>Demande une grosse trésorerie à la base (entre 3 000 et 20 000 euros</a:t>
            </a:r>
            <a:r>
              <a:rPr lang="fr-FR" sz="1800" dirty="0" smtClean="0"/>
              <a:t>)</a:t>
            </a:r>
          </a:p>
          <a:p>
            <a:r>
              <a:rPr lang="fr-FR" sz="1800" dirty="0" smtClean="0"/>
              <a:t> </a:t>
            </a:r>
            <a:r>
              <a:rPr lang="fr-FR" sz="1800" dirty="0"/>
              <a:t>Avec cette solution, le revendeur se montre souvent moins enclin à négocier les coûts de maintenance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022478" y="1495459"/>
            <a:ext cx="4754880" cy="1201282"/>
          </a:xfrm>
        </p:spPr>
        <p:txBody>
          <a:bodyPr/>
          <a:lstStyle/>
          <a:p>
            <a:pPr algn="ctr"/>
            <a:r>
              <a:rPr lang="fr-FR" dirty="0" smtClean="0"/>
              <a:t>Location 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445164"/>
          </a:xfrm>
        </p:spPr>
        <p:txBody>
          <a:bodyPr>
            <a:normAutofit/>
          </a:bodyPr>
          <a:lstStyle/>
          <a:p>
            <a:r>
              <a:rPr lang="fr-FR" sz="1700" dirty="0" smtClean="0"/>
              <a:t> </a:t>
            </a:r>
            <a:r>
              <a:rPr lang="fr-FR" sz="1700" dirty="0"/>
              <a:t>Machines récentes, donc moins de risques de panne ; bénéfice de technologies plus </a:t>
            </a:r>
            <a:r>
              <a:rPr lang="fr-FR" sz="1700" dirty="0" smtClean="0"/>
              <a:t>sophistiquées</a:t>
            </a:r>
          </a:p>
          <a:p>
            <a:r>
              <a:rPr lang="fr-FR" sz="1700" dirty="0" smtClean="0"/>
              <a:t>Possibilité </a:t>
            </a:r>
            <a:r>
              <a:rPr lang="fr-FR" sz="1700" dirty="0"/>
              <a:t>de négocier des contrats de maintenance moins chers</a:t>
            </a:r>
            <a:br>
              <a:rPr lang="fr-FR" sz="1700" dirty="0"/>
            </a:br>
            <a:endParaRPr lang="fr-FR" sz="1700" dirty="0" smtClean="0"/>
          </a:p>
          <a:p>
            <a:endParaRPr lang="fr-FR" sz="1700" dirty="0" smtClean="0"/>
          </a:p>
          <a:p>
            <a:r>
              <a:rPr lang="fr-FR" sz="1700" dirty="0" smtClean="0"/>
              <a:t>Surcoût </a:t>
            </a:r>
            <a:r>
              <a:rPr lang="fr-FR" sz="1700" dirty="0"/>
              <a:t>important par rapport à l'achat : entre 15 et 30 % en </a:t>
            </a:r>
            <a:r>
              <a:rPr lang="fr-FR" sz="1700" dirty="0" smtClean="0"/>
              <a:t>plus</a:t>
            </a:r>
          </a:p>
          <a:p>
            <a:r>
              <a:rPr lang="fr-FR" sz="1700" dirty="0" smtClean="0"/>
              <a:t>Pas </a:t>
            </a:r>
            <a:r>
              <a:rPr lang="fr-FR" sz="1700" dirty="0"/>
              <a:t>de possibilité de revente du matériel</a:t>
            </a:r>
            <a:br>
              <a:rPr lang="fr-FR" sz="1700" dirty="0"/>
            </a:br>
            <a:endParaRPr lang="fr-FR" sz="1700" dirty="0"/>
          </a:p>
        </p:txBody>
      </p:sp>
    </p:spTree>
    <p:extLst>
      <p:ext uri="{BB962C8B-B14F-4D97-AF65-F5344CB8AC3E}">
        <p14:creationId xmlns:p14="http://schemas.microsoft.com/office/powerpoint/2010/main" val="429351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38545" y="484632"/>
            <a:ext cx="12210473" cy="1609344"/>
          </a:xfrm>
        </p:spPr>
        <p:txBody>
          <a:bodyPr/>
          <a:lstStyle/>
          <a:p>
            <a:pPr algn="ctr"/>
            <a:r>
              <a:rPr lang="fr-FR" dirty="0" smtClean="0"/>
              <a:t>AUTOMATISATION DE LA GESTION DES IMPRIMANTES </a:t>
            </a:r>
            <a:endParaRPr lang="fr-FR" dirty="0"/>
          </a:p>
        </p:txBody>
      </p:sp>
      <p:pic>
        <p:nvPicPr>
          <p:cNvPr id="9" name="Espace réservé du contenu 8" descr="RÃ©sultat de recherche d'images pour &quot;GLPI&quot;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673" y="2863273"/>
            <a:ext cx="4326803" cy="224501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ZoneTexte 10"/>
          <p:cNvSpPr txBox="1"/>
          <p:nvPr/>
        </p:nvSpPr>
        <p:spPr>
          <a:xfrm>
            <a:off x="738910" y="3565237"/>
            <a:ext cx="2669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Gestion des consommables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44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MISSION 4 : adressage IP </a:t>
            </a:r>
            <a:endParaRPr lang="fr-FR" dirty="0"/>
          </a:p>
        </p:txBody>
      </p:sp>
      <p:pic>
        <p:nvPicPr>
          <p:cNvPr id="3" name="Espace réservé du contenu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666" t="53148" r="28796" b="31281"/>
          <a:stretch/>
        </p:blipFill>
        <p:spPr>
          <a:xfrm>
            <a:off x="785309" y="2780145"/>
            <a:ext cx="10627478" cy="195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MISSION 5 </a:t>
            </a:r>
            <a:r>
              <a:rPr lang="fr-FR" dirty="0" smtClean="0"/>
              <a:t>: Onduleur </a:t>
            </a:r>
            <a:endParaRPr lang="fr-FR" dirty="0"/>
          </a:p>
        </p:txBody>
      </p:sp>
      <p:pic>
        <p:nvPicPr>
          <p:cNvPr id="2050" name="Picture 2" descr="Eaton Ellipse Pro 1200 FR Onduleur pour PC No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398" y="2057838"/>
            <a:ext cx="3179295" cy="317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35709" y="2752436"/>
            <a:ext cx="356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1200 </a:t>
            </a:r>
            <a:r>
              <a:rPr lang="fr-FR" dirty="0"/>
              <a:t>Volts Ampères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48146" y="3880203"/>
            <a:ext cx="2503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750 Watt 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7975807" y="2589568"/>
            <a:ext cx="2456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8 Prises </a:t>
            </a:r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975807" y="3731491"/>
            <a:ext cx="2068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206€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115127" y="5572427"/>
            <a:ext cx="8211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 permet d’avoir une tension électrique stable dans le réseau électrique.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90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Baie de brassage et climatiseur </a:t>
            </a:r>
            <a:endParaRPr lang="fr-FR" dirty="0"/>
          </a:p>
        </p:txBody>
      </p:sp>
      <p:pic>
        <p:nvPicPr>
          <p:cNvPr id="2050" name="Picture 2" descr="https://thumbs.static-thomann.de/thumb/thumb250x220/pics/prod/35144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93" y="2023733"/>
            <a:ext cx="3053196" cy="268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17236" y="4812145"/>
            <a:ext cx="3953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MILLENIUM IR-2022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DIMENSION: 600X600X1145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 : 266€</a:t>
            </a:r>
            <a:endParaRPr lang="fr-FR" dirty="0"/>
          </a:p>
        </p:txBody>
      </p:sp>
      <p:pic>
        <p:nvPicPr>
          <p:cNvPr id="2052" name="Picture 4" descr="Trio Split-Climatiseur 24.000 BTU R32 frigorigÃ¨ne pour Salle de serveu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935" y="2632364"/>
            <a:ext cx="2970383" cy="207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761016" y="4812145"/>
            <a:ext cx="3685309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Climatiseur TCL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Pour des pièces de 26 à 90 m</a:t>
            </a:r>
            <a:r>
              <a:rPr lang="fr-FR" baseline="30000" dirty="0" smtClean="0"/>
              <a:t>2</a:t>
            </a:r>
          </a:p>
          <a:p>
            <a:endParaRPr lang="fr-FR" baseline="30000" dirty="0" smtClean="0"/>
          </a:p>
          <a:p>
            <a:r>
              <a:rPr lang="fr-FR" baseline="30000" dirty="0"/>
              <a:t> </a:t>
            </a:r>
            <a:r>
              <a:rPr lang="fr-FR" dirty="0" smtClean="0"/>
              <a:t>     </a:t>
            </a:r>
            <a:r>
              <a:rPr lang="fr-FR" sz="3200" baseline="30000" dirty="0" smtClean="0"/>
              <a:t>Prix : 2499€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aseline="30000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300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46212" y="521578"/>
            <a:ext cx="10058400" cy="836168"/>
          </a:xfrm>
        </p:spPr>
        <p:txBody>
          <a:bodyPr/>
          <a:lstStyle/>
          <a:p>
            <a:pPr algn="ctr"/>
            <a:r>
              <a:rPr lang="fr-FR" dirty="0" smtClean="0"/>
              <a:t>        MISSION 5 : ROUTEURS </a:t>
            </a:r>
            <a:endParaRPr lang="fr-FR" dirty="0"/>
          </a:p>
        </p:txBody>
      </p:sp>
      <p:pic>
        <p:nvPicPr>
          <p:cNvPr id="9" name="Espace réservé du contenu 8" descr="logo de Cisco System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27" y="2395104"/>
            <a:ext cx="2869912" cy="1702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isco Small Business RV260W - routeur sans fil - 802.11a/b/g/n/ac - Ordinateur de bur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631" y="1716231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6345381" y="4812145"/>
            <a:ext cx="47474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Cisco Small Business </a:t>
            </a:r>
            <a:r>
              <a:rPr lang="fr-FR" dirty="0" smtClean="0"/>
              <a:t>RV260W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Routeur sans fil </a:t>
            </a:r>
            <a:r>
              <a:rPr lang="fr-FR" dirty="0" smtClean="0"/>
              <a:t>et filaire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Commutateur 1 port WAN et </a:t>
            </a:r>
            <a:r>
              <a:rPr lang="fr-FR" dirty="0"/>
              <a:t>8 </a:t>
            </a:r>
            <a:r>
              <a:rPr lang="fr-FR" dirty="0" smtClean="0"/>
              <a:t>ports 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Prix: 250,00€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045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RÃ©sultat de recherche d'images pour &quot;Hewlett Packard Enterprise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38" y="3219894"/>
            <a:ext cx="3191629" cy="133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mages-na.ssl-images-amazon.com/images/I/71spkGQ218L._SL15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454" y="3146003"/>
            <a:ext cx="4874202" cy="181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265604" y="5023861"/>
            <a:ext cx="260859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111111"/>
                </a:solidFill>
                <a:latin typeface="+mj-lt"/>
              </a:rPr>
              <a:t>HP MSR2003 AC </a:t>
            </a:r>
            <a:r>
              <a:rPr lang="fr-FR" sz="2000" dirty="0" smtClean="0">
                <a:solidFill>
                  <a:srgbClr val="111111"/>
                </a:solidFill>
                <a:latin typeface="+mj-lt"/>
              </a:rPr>
              <a:t>Router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+mj-lt"/>
              </a:rPr>
              <a:t>Routeur sans fil et filaire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+mj-lt"/>
              </a:rPr>
              <a:t>48 ports </a:t>
            </a:r>
            <a:r>
              <a:rPr lang="fr-FR" sz="2000" dirty="0" smtClean="0">
                <a:latin typeface="+mj-lt"/>
              </a:rPr>
              <a:t>LAN</a:t>
            </a:r>
            <a:endParaRPr lang="fr-FR" sz="2000" dirty="0" smtClean="0">
              <a:solidFill>
                <a:srgbClr val="11111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i="0" dirty="0" smtClean="0">
                <a:solidFill>
                  <a:srgbClr val="111111"/>
                </a:solidFill>
                <a:effectLst/>
                <a:latin typeface="+mj-lt"/>
              </a:rPr>
              <a:t>Prix : 546,58€</a:t>
            </a:r>
            <a:endParaRPr lang="fr-FR" sz="2000" b="0" i="0" dirty="0">
              <a:solidFill>
                <a:srgbClr val="11111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299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SWITCHS</a:t>
            </a:r>
            <a:endParaRPr lang="fr-FR" dirty="0"/>
          </a:p>
        </p:txBody>
      </p:sp>
      <p:pic>
        <p:nvPicPr>
          <p:cNvPr id="1026" name="Picture 2" descr="Cisco SG350X-48P 48-Port Gigabit PoE Stackable Managed Swit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30" y="2595419"/>
            <a:ext cx="6375236" cy="1950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3260436" y="4546311"/>
            <a:ext cx="5717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Switch Cisco</a:t>
            </a:r>
            <a:r>
              <a:rPr lang="fr-FR" b="1" dirty="0" smtClean="0"/>
              <a:t> </a:t>
            </a:r>
            <a:r>
              <a:rPr lang="fr-FR" dirty="0" smtClean="0"/>
              <a:t>550X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48 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Type de port : Gigabit Ethernet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 : </a:t>
            </a:r>
            <a:r>
              <a:rPr lang="fr-FR" dirty="0"/>
              <a:t>3399,95€</a:t>
            </a:r>
          </a:p>
        </p:txBody>
      </p:sp>
    </p:spTree>
    <p:extLst>
      <p:ext uri="{BB962C8B-B14F-4D97-AF65-F5344CB8AC3E}">
        <p14:creationId xmlns:p14="http://schemas.microsoft.com/office/powerpoint/2010/main" val="6376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Ã©sultat de recherche d'images pour &quot;switch hp sÃ©rie 2930M.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4" y="166255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2281382" y="4137891"/>
            <a:ext cx="762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Switch </a:t>
            </a:r>
            <a:r>
              <a:rPr lang="fr-FR" dirty="0" smtClean="0"/>
              <a:t>HPE </a:t>
            </a:r>
            <a:r>
              <a:rPr lang="fr-FR" dirty="0"/>
              <a:t>série 2930M</a:t>
            </a:r>
            <a:r>
              <a:rPr lang="fr-FR" dirty="0" smtClean="0"/>
              <a:t>.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44 </a:t>
            </a:r>
            <a:r>
              <a:rPr lang="fr-FR" dirty="0"/>
              <a:t>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Type de port : Gigabit Ethernet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Prix : 1 995,05 €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537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68231" y="325495"/>
            <a:ext cx="10058400" cy="1609344"/>
          </a:xfrm>
        </p:spPr>
        <p:txBody>
          <a:bodyPr/>
          <a:lstStyle/>
          <a:p>
            <a:pPr algn="ctr"/>
            <a:r>
              <a:rPr lang="fr-FR" dirty="0" smtClean="0"/>
              <a:t>Câbles réseaux</a:t>
            </a:r>
            <a:endParaRPr lang="fr-FR" dirty="0"/>
          </a:p>
        </p:txBody>
      </p:sp>
      <p:pic>
        <p:nvPicPr>
          <p:cNvPr id="4" name="Espace réservé du contenu 3" descr="https://images-na.ssl-images-amazon.com/images/I/61O41NBc5VL._SL1001_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3058581"/>
            <a:ext cx="3092738" cy="25821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775070" y="2093976"/>
            <a:ext cx="263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UGREEN CAT 7</a:t>
            </a:r>
            <a:r>
              <a:rPr lang="fr-FR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</a:p>
          <a:p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508375" y="38957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662062"/>
              </p:ext>
            </p:extLst>
          </p:nvPr>
        </p:nvGraphicFramePr>
        <p:xfrm>
          <a:off x="4485373" y="4774131"/>
          <a:ext cx="7036067" cy="365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036067">
                  <a:extLst>
                    <a:ext uri="{9D8B030D-6E8A-4147-A177-3AD203B41FA5}">
                      <a16:colId xmlns:a16="http://schemas.microsoft.com/office/drawing/2014/main" val="34595574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676719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4841506" y="3379858"/>
            <a:ext cx="581365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Vitesse de </a:t>
            </a:r>
            <a:r>
              <a:rPr lang="fr-FR" b="1" dirty="0" smtClean="0"/>
              <a:t>transmission: </a:t>
            </a:r>
            <a:r>
              <a:rPr lang="fr-FR" b="1" dirty="0"/>
              <a:t>10 </a:t>
            </a:r>
            <a:r>
              <a:rPr lang="fr-FR" b="1" dirty="0" smtClean="0"/>
              <a:t>Go/sec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Fréquence: 600MHz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Plusieurs tailles disponibles </a:t>
            </a:r>
            <a:r>
              <a:rPr lang="fr-FR" b="1" dirty="0" smtClean="0"/>
              <a:t>: </a:t>
            </a:r>
            <a:r>
              <a:rPr lang="fr-FR" b="1" dirty="0"/>
              <a:t>De 1M a </a:t>
            </a:r>
            <a:r>
              <a:rPr lang="fr-FR" b="1" dirty="0" smtClean="0"/>
              <a:t>20M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Prix: </a:t>
            </a:r>
            <a:r>
              <a:rPr lang="fr-FR" b="1" dirty="0"/>
              <a:t>De 6,99€ a 29,99€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598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https://images-na.ssl-images-amazon.com/images/I/71V2Lt9HIPL._SL1500_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36" y="2634613"/>
            <a:ext cx="3174156" cy="252350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365709" y="1560217"/>
            <a:ext cx="3076483" cy="261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96900">
              <a:lnSpc>
                <a:spcPts val="1200"/>
              </a:lnSpc>
              <a:spcAft>
                <a:spcPts val="1275"/>
              </a:spcAft>
            </a:pPr>
            <a:r>
              <a:rPr lang="fr-FR" u="sng" kern="0" dirty="0" err="1" smtClean="0">
                <a:ea typeface="Calibri" panose="020F0502020204030204" pitchFamily="34" charset="0"/>
                <a:cs typeface="Calibri" panose="020F0502020204030204" pitchFamily="34" charset="0"/>
              </a:rPr>
              <a:t>Rankie</a:t>
            </a:r>
            <a:r>
              <a:rPr lang="fr-FR" u="sng" kern="0" dirty="0" smtClean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u="sng" kern="0" dirty="0">
                <a:ea typeface="Calibri" panose="020F0502020204030204" pitchFamily="34" charset="0"/>
                <a:cs typeface="Calibri" panose="020F0502020204030204" pitchFamily="34" charset="0"/>
              </a:rPr>
              <a:t>5-pack CAT 6.</a:t>
            </a:r>
            <a:endParaRPr lang="fr-FR" b="1" kern="0" dirty="0">
              <a:ea typeface="Calibri" panose="020F050202020403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508375" y="3811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4803004" y="3012707"/>
            <a:ext cx="5917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Vitesse de transmission: 1</a:t>
            </a:r>
            <a:r>
              <a:rPr lang="fr-FR" b="1" dirty="0" smtClean="0"/>
              <a:t> </a:t>
            </a:r>
            <a:r>
              <a:rPr lang="fr-FR" b="1" dirty="0"/>
              <a:t>Go/sec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Fréquence : 550MHz</a:t>
            </a: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Plusieurs tailles disponibles : De </a:t>
            </a:r>
            <a:r>
              <a:rPr lang="fr-FR" b="1" dirty="0" smtClean="0"/>
              <a:t>0,3M </a:t>
            </a:r>
            <a:r>
              <a:rPr lang="fr-FR" b="1" dirty="0"/>
              <a:t>a </a:t>
            </a:r>
            <a:r>
              <a:rPr lang="fr-FR" b="1" dirty="0" smtClean="0"/>
              <a:t>4,5M</a:t>
            </a: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Prix: De </a:t>
            </a:r>
            <a:r>
              <a:rPr lang="fr-FR" b="1" dirty="0" smtClean="0"/>
              <a:t>7,99</a:t>
            </a:r>
            <a:r>
              <a:rPr lang="fr-FR" b="1" dirty="0"/>
              <a:t>€ a </a:t>
            </a:r>
            <a:r>
              <a:rPr lang="fr-FR" b="1" dirty="0" smtClean="0"/>
              <a:t>15,99€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930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Bornes wifi </a:t>
            </a:r>
            <a:endParaRPr lang="fr-FR" dirty="0"/>
          </a:p>
        </p:txBody>
      </p:sp>
      <p:pic>
        <p:nvPicPr>
          <p:cNvPr id="4" name="Espace réservé du contenu 3" descr="RÃ©sultat de recherche d'images pour &quot;CISCO MERAKI&quot;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2257719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RÃ©sultat de recherche d'images pour &quot;Cisco Meraki MR74 Cloud Managed - borne d'accÃ¨s sans fil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2533563"/>
            <a:ext cx="6034344" cy="182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5763491" y="4802713"/>
            <a:ext cx="49322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Cisco </a:t>
            </a:r>
            <a:r>
              <a:rPr lang="fr-FR" dirty="0" err="1"/>
              <a:t>Meraki</a:t>
            </a:r>
            <a:r>
              <a:rPr lang="fr-FR" dirty="0"/>
              <a:t> MR74 Cloud </a:t>
            </a:r>
            <a:r>
              <a:rPr lang="fr-FR" dirty="0" err="1"/>
              <a:t>Managed</a:t>
            </a:r>
            <a:r>
              <a:rPr lang="fr-FR" dirty="0"/>
              <a:t> - borne d'accès sans </a:t>
            </a:r>
            <a:r>
              <a:rPr lang="fr-FR" dirty="0" smtClean="0"/>
              <a:t>fil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Débit de transfert de données 1.3 Gbits/s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Bande de </a:t>
            </a:r>
            <a:r>
              <a:rPr lang="fr-FR" dirty="0" smtClean="0"/>
              <a:t>fréquence de </a:t>
            </a:r>
            <a:r>
              <a:rPr lang="fr-FR" dirty="0"/>
              <a:t>2.4 GHz, 5 </a:t>
            </a:r>
            <a:r>
              <a:rPr lang="fr-FR" dirty="0" smtClean="0"/>
              <a:t>GHz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 : </a:t>
            </a:r>
            <a:r>
              <a:rPr lang="fr-FR" dirty="0"/>
              <a:t>1271,04€ </a:t>
            </a: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r>
              <a:rPr lang="fr-FR" dirty="0" smtClean="0"/>
              <a:t>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749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RÃ©sultat de recherche d'images pour &quot;netgear&quot;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63" y="1746861"/>
            <a:ext cx="2478694" cy="1839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 descr="NETGEAR WND930 - borne d\'accÃ¨s sans f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636" y="1345910"/>
            <a:ext cx="3522229" cy="264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105235" y="4479636"/>
            <a:ext cx="52554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NETGEAR WND930 - borne d'accès sans </a:t>
            </a:r>
            <a:r>
              <a:rPr lang="fr-FR" dirty="0" smtClean="0"/>
              <a:t>fil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 </a:t>
            </a:r>
            <a:r>
              <a:rPr lang="fr-FR" dirty="0"/>
              <a:t>P</a:t>
            </a:r>
            <a:r>
              <a:rPr lang="fr-FR" dirty="0" smtClean="0"/>
              <a:t>uissance d’émission max 500mW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Bande de </a:t>
            </a:r>
            <a:r>
              <a:rPr lang="fr-FR" dirty="0" smtClean="0"/>
              <a:t>fréquence </a:t>
            </a:r>
            <a:r>
              <a:rPr lang="fr-FR" dirty="0"/>
              <a:t>2.4 GHz, 5 </a:t>
            </a:r>
            <a:r>
              <a:rPr lang="fr-FR" dirty="0" smtClean="0"/>
              <a:t>GHz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Débit de transfert de données 1.3 Gbits/s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Prix : 1066, 32€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769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Mission 6 : Logiciels: ANTI-VIRUS </a:t>
            </a:r>
            <a:endParaRPr lang="fr-FR" dirty="0"/>
          </a:p>
        </p:txBody>
      </p:sp>
      <p:pic>
        <p:nvPicPr>
          <p:cNvPr id="4" name="Espace réservé du contenu 3" descr="https://pic.clubic.com/v1/images/1673452/raw?width=220&amp;height=220&amp;fit=max&amp;hash=2e2638242a4e52979912e92b6eab681f6a2a9fa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48" y="2555585"/>
            <a:ext cx="2794000" cy="2794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/>
          <p:cNvSpPr txBox="1"/>
          <p:nvPr/>
        </p:nvSpPr>
        <p:spPr>
          <a:xfrm>
            <a:off x="5043639" y="2906829"/>
            <a:ext cx="50436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Avantages</a:t>
            </a:r>
            <a:endParaRPr lang="fr-FR" dirty="0"/>
          </a:p>
          <a:p>
            <a:pPr lvl="0"/>
            <a:r>
              <a:rPr lang="fr-FR" dirty="0"/>
              <a:t>Détection proactive améliorée</a:t>
            </a:r>
          </a:p>
          <a:p>
            <a:pPr lvl="0"/>
            <a:r>
              <a:rPr lang="fr-FR" dirty="0"/>
              <a:t>Protection de la webcam et pour IOS  </a:t>
            </a:r>
          </a:p>
          <a:p>
            <a:r>
              <a:rPr lang="fr-FR" dirty="0"/>
              <a:t> </a:t>
            </a:r>
          </a:p>
          <a:p>
            <a:r>
              <a:rPr lang="fr-FR" u="sng" dirty="0"/>
              <a:t>Inconvénients </a:t>
            </a:r>
            <a:endParaRPr lang="fr-FR" dirty="0"/>
          </a:p>
          <a:p>
            <a:pPr lvl="0"/>
            <a:r>
              <a:rPr lang="fr-FR" dirty="0"/>
              <a:t>Interface chargée par rapport à sa taille                                                                                                                        </a:t>
            </a:r>
          </a:p>
          <a:p>
            <a:r>
              <a:rPr lang="fr-FR" dirty="0"/>
              <a:t> </a:t>
            </a:r>
          </a:p>
          <a:p>
            <a:r>
              <a:rPr lang="fr-FR" dirty="0" smtClean="0"/>
              <a:t>  </a:t>
            </a:r>
            <a:r>
              <a:rPr lang="fr-FR" dirty="0"/>
              <a:t>Prix : 59,99€ pour 10 PC /1 ans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298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Kaspersky Anti-Viru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382" y="1976581"/>
            <a:ext cx="1793268" cy="241992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5689600" y="1477818"/>
            <a:ext cx="471054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Avantages </a:t>
            </a:r>
            <a:endParaRPr lang="fr-FR" dirty="0"/>
          </a:p>
          <a:p>
            <a:r>
              <a:rPr lang="fr-FR" dirty="0"/>
              <a:t> </a:t>
            </a:r>
          </a:p>
          <a:p>
            <a:pPr lvl="0"/>
            <a:r>
              <a:rPr lang="fr-FR" dirty="0"/>
              <a:t>Défense proactive efficace </a:t>
            </a:r>
          </a:p>
          <a:p>
            <a:pPr lvl="0"/>
            <a:r>
              <a:rPr lang="fr-FR" dirty="0"/>
              <a:t>Protection des enfants (ordinateur et mobiles)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 </a:t>
            </a:r>
          </a:p>
          <a:p>
            <a:r>
              <a:rPr lang="fr-FR" u="sng" dirty="0"/>
              <a:t>Inconvénients </a:t>
            </a:r>
            <a:endParaRPr lang="fr-FR" dirty="0"/>
          </a:p>
          <a:p>
            <a:r>
              <a:rPr lang="fr-FR" dirty="0"/>
              <a:t> </a:t>
            </a:r>
          </a:p>
          <a:p>
            <a:pPr lvl="0"/>
            <a:r>
              <a:rPr lang="fr-FR" dirty="0"/>
              <a:t>Tarifs élevés en fonction du nombre d’appareils inclus </a:t>
            </a:r>
          </a:p>
          <a:p>
            <a:r>
              <a:rPr lang="fr-FR" dirty="0"/>
              <a:t> </a:t>
            </a:r>
          </a:p>
          <a:p>
            <a:r>
              <a:rPr lang="fr-FR" dirty="0" smtClean="0"/>
              <a:t> </a:t>
            </a:r>
            <a:r>
              <a:rPr lang="fr-FR" dirty="0"/>
              <a:t>Prix : 64,99 pour 5 pc/1 an </a:t>
            </a:r>
          </a:p>
          <a:p>
            <a:r>
              <a:rPr lang="fr-FR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20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5193" y="136150"/>
            <a:ext cx="10058400" cy="1609344"/>
          </a:xfrm>
        </p:spPr>
        <p:txBody>
          <a:bodyPr/>
          <a:lstStyle/>
          <a:p>
            <a:r>
              <a:rPr lang="fr-FR" dirty="0" smtClean="0"/>
              <a:t>Logiciels pour les pc utilisateurs</a:t>
            </a:r>
            <a:endParaRPr lang="fr-FR" dirty="0"/>
          </a:p>
        </p:txBody>
      </p:sp>
      <p:pic>
        <p:nvPicPr>
          <p:cNvPr id="7170" name="Picture 2" descr="RÃ©sultat de recherche d'images pour &quot;pack office gratuit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1" y="2080457"/>
            <a:ext cx="3623357" cy="139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Ã©sultat de recherche d'images pour &quot;TEAM VIEWE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93" y="4120535"/>
            <a:ext cx="3878095" cy="242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android.smartphonefrance.info/news/AND20171024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431" y="1523182"/>
            <a:ext cx="2475009" cy="251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RÃ©sultat de recherche d'images pour &quot;pdf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601" y="4429702"/>
            <a:ext cx="1987839" cy="198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55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 smtClean="0"/>
              <a:t>Ticketing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8194" name="Picture 2" descr="RÃ©sultat de recherche d'images pour &quot;glpi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80" y="2586181"/>
            <a:ext cx="3366314" cy="228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RÃ©sultat de recherche d'images pour &quot;IWS air design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499" y="2795873"/>
            <a:ext cx="3081721" cy="226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38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		MISSION </a:t>
            </a:r>
            <a:r>
              <a:rPr lang="fr-FR" dirty="0"/>
              <a:t>7 : sécurité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67076" y="3463636"/>
            <a:ext cx="2927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Règles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Entrée     Autorisation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Sortie      Interdiction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501705" y="3094304"/>
            <a:ext cx="3629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Pare feu Logiciel </a:t>
            </a:r>
            <a:endParaRPr lang="fr-FR" dirty="0"/>
          </a:p>
        </p:txBody>
      </p:sp>
      <p:pic>
        <p:nvPicPr>
          <p:cNvPr id="1026" name="Picture 2" descr="https://media.ldlc.com/r1600/ld/products/00/03/42/63/LD0003426306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361" y="2879220"/>
            <a:ext cx="2469574" cy="246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9654821" y="3009638"/>
            <a:ext cx="2277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Pare feu matériel 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9144000" y="4663965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routeur Cisco ASA 5506-K9 </a:t>
            </a:r>
          </a:p>
        </p:txBody>
      </p:sp>
      <p:pic>
        <p:nvPicPr>
          <p:cNvPr id="12" name="Espace réservé du contenu 3"/>
          <p:cNvPicPr>
            <a:picLocks noChangeAspect="1"/>
          </p:cNvPicPr>
          <p:nvPr/>
        </p:nvPicPr>
        <p:blipFill rotWithShape="1">
          <a:blip r:embed="rId3"/>
          <a:srcRect l="26557" t="47787" r="35961" b="40409"/>
          <a:stretch/>
        </p:blipFill>
        <p:spPr>
          <a:xfrm>
            <a:off x="3195003" y="3611900"/>
            <a:ext cx="5939080" cy="1052065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841694" y="4748629"/>
            <a:ext cx="27239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Anti-spam</a:t>
            </a:r>
          </a:p>
          <a:p>
            <a:r>
              <a:rPr lang="fr-FR" dirty="0"/>
              <a:t>Anti -Virus</a:t>
            </a:r>
          </a:p>
          <a:p>
            <a:r>
              <a:rPr lang="fr-FR" dirty="0" smtClean="0"/>
              <a:t> </a:t>
            </a:r>
          </a:p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038109" y="4748629"/>
            <a:ext cx="1902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DHCP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DNS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7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3666" y="0"/>
            <a:ext cx="10058400" cy="1609344"/>
          </a:xfrm>
        </p:spPr>
        <p:txBody>
          <a:bodyPr/>
          <a:lstStyle/>
          <a:p>
            <a:pPr algn="ctr"/>
            <a:r>
              <a:rPr lang="fr-FR" dirty="0" smtClean="0"/>
              <a:t>VPN 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023666" y="1734750"/>
            <a:ext cx="1052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Cela permet à un employé qui est en télétravail d’avoir accès au réseau intranet de l’entreprise</a:t>
            </a:r>
          </a:p>
        </p:txBody>
      </p:sp>
      <p:pic>
        <p:nvPicPr>
          <p:cNvPr id="7" name="Espace réservé du contenu 3"/>
          <p:cNvPicPr>
            <a:picLocks noChangeAspect="1"/>
          </p:cNvPicPr>
          <p:nvPr/>
        </p:nvPicPr>
        <p:blipFill rotWithShape="1">
          <a:blip r:embed="rId2"/>
          <a:srcRect l="26036" t="38116" r="25643" b="51701"/>
          <a:stretch/>
        </p:blipFill>
        <p:spPr>
          <a:xfrm>
            <a:off x="892510" y="2598821"/>
            <a:ext cx="10763781" cy="127588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00154" y="4255923"/>
            <a:ext cx="7537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Protocole</a:t>
            </a:r>
            <a:r>
              <a:rPr lang="fr-FR" i="1" dirty="0" smtClean="0"/>
              <a:t> </a:t>
            </a:r>
            <a:r>
              <a:rPr lang="fr-FR" i="1" dirty="0"/>
              <a:t>pour Open </a:t>
            </a:r>
            <a:r>
              <a:rPr lang="fr-FR" i="1" dirty="0" smtClean="0"/>
              <a:t>VPN</a:t>
            </a:r>
            <a:r>
              <a:rPr lang="fr-FR" i="1" dirty="0"/>
              <a:t> </a:t>
            </a:r>
            <a:r>
              <a:rPr lang="fr-FR" i="1" dirty="0" smtClean="0"/>
              <a:t>est SSL : </a:t>
            </a:r>
            <a:endParaRPr lang="fr-FR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 Créer </a:t>
            </a:r>
            <a:r>
              <a:rPr lang="fr-FR" dirty="0"/>
              <a:t>une authentification pour une connexion Internet chiffrés </a:t>
            </a:r>
            <a:r>
              <a:rPr lang="fr-FR" i="1" dirty="0" smtClean="0"/>
              <a:t> 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64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86721" y="0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DEVIS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32051" t="25375" r="31355" b="8163"/>
          <a:stretch/>
        </p:blipFill>
        <p:spPr>
          <a:xfrm>
            <a:off x="3240393" y="1186852"/>
            <a:ext cx="5551055" cy="567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7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39462" y="0"/>
            <a:ext cx="10058400" cy="1609344"/>
          </a:xfrm>
        </p:spPr>
        <p:txBody>
          <a:bodyPr/>
          <a:lstStyle/>
          <a:p>
            <a:r>
              <a:rPr lang="fr-FR" dirty="0" smtClean="0"/>
              <a:t>			Diagramme de Gantt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1261" t="17548" r="26464" b="45713"/>
          <a:stretch/>
        </p:blipFill>
        <p:spPr>
          <a:xfrm>
            <a:off x="85996" y="1489271"/>
            <a:ext cx="12106004" cy="346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9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REX</a:t>
            </a:r>
            <a:endParaRPr lang="fr-FR" dirty="0"/>
          </a:p>
        </p:txBody>
      </p:sp>
      <p:pic>
        <p:nvPicPr>
          <p:cNvPr id="4" name="Picture 12" descr="RÃ©sultat de recherche d'images pour &quot;virtualisation 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806" y="2120900"/>
            <a:ext cx="6572738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05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Technologies Utilisées </a:t>
            </a:r>
            <a:endParaRPr lang="fr-FR" dirty="0"/>
          </a:p>
        </p:txBody>
      </p:sp>
      <p:pic>
        <p:nvPicPr>
          <p:cNvPr id="4" name="Espace réservé du contenu 3" descr="Image associÃ©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36" y="2327564"/>
            <a:ext cx="3752561" cy="223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RÃ©sultat de recherche d'images pour &quot;gantt project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964" y="2528416"/>
            <a:ext cx="1857663" cy="2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Ã©sultat de recherche d'images pour &quot;WINDOWS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457" y="2418753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42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Ã©sultat de recherche d'images pour &quot;google driv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69" y="2272213"/>
            <a:ext cx="4623229" cy="223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Ã©sultat de recherche d'images pour &quot;word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75" y="2363281"/>
            <a:ext cx="2095500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Ã©sultat de recherche d'images pour &quot;power point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03" y="2172781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81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8075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SOURCES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26866" y="1265382"/>
            <a:ext cx="10058400" cy="5592618"/>
          </a:xfrm>
        </p:spPr>
        <p:txBody>
          <a:bodyPr>
            <a:noAutofit/>
          </a:bodyPr>
          <a:lstStyle/>
          <a:p>
            <a:r>
              <a:rPr lang="fr-FR" sz="1100" u="sng" dirty="0">
                <a:hlinkClick r:id="rId2"/>
              </a:rPr>
              <a:t>http://www.inrs.fr/risques/amiante/reglementation.html</a:t>
            </a:r>
            <a:endParaRPr lang="fr-FR" sz="1100" dirty="0"/>
          </a:p>
          <a:p>
            <a:r>
              <a:rPr lang="fr-FR" sz="1100" u="sng" dirty="0">
                <a:hlinkClick r:id="rId3"/>
              </a:rPr>
              <a:t>https://www.iso.org/fr/news/2011/03/Ref1560.html</a:t>
            </a:r>
            <a:endParaRPr lang="fr-FR" sz="1100" dirty="0"/>
          </a:p>
          <a:p>
            <a:r>
              <a:rPr lang="fr-FR" sz="1100" u="sng" dirty="0">
                <a:hlinkClick r:id="rId4"/>
              </a:rPr>
              <a:t>https://www.bsigroup.com/fr-FR/Normes/Informations-sur-les-normes/Quest-ce-qu-une-norme/</a:t>
            </a:r>
            <a:endParaRPr lang="fr-FR" sz="1100" dirty="0"/>
          </a:p>
          <a:p>
            <a:r>
              <a:rPr lang="fr-FR" sz="1100" u="sng" dirty="0">
                <a:hlinkClick r:id="rId5"/>
              </a:rPr>
              <a:t>http://www.magazineb2b.com/normes-respecter-entreprise.html</a:t>
            </a:r>
            <a:endParaRPr lang="fr-FR" sz="1100" dirty="0"/>
          </a:p>
          <a:p>
            <a:r>
              <a:rPr lang="fr-FR" sz="1100" dirty="0"/>
              <a:t> </a:t>
            </a:r>
            <a:r>
              <a:rPr lang="fr-FR" sz="1100" u="sng" dirty="0" smtClean="0"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hlinkClick r:id="rId6"/>
              </a:rPr>
              <a:t>https</a:t>
            </a:r>
            <a:r>
              <a:rPr lang="fr-FR" sz="1100" u="sng" dirty="0"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hlinkClick r:id="rId6"/>
              </a:rPr>
              <a:t>://www.echosdunet.net/dossiers/offres-internet-professionnels</a:t>
            </a:r>
            <a:endParaRPr lang="fr-FR" sz="1100" dirty="0"/>
          </a:p>
          <a:p>
            <a:r>
              <a:rPr lang="fr-FR" sz="1100" u="sng" dirty="0">
                <a:hlinkClick r:id="rId7"/>
              </a:rPr>
              <a:t>https://www.jechange.fr/pro/telecom/internet/guides/offre-fai-pro-3779</a:t>
            </a:r>
            <a:endParaRPr lang="fr-FR" sz="1100" dirty="0"/>
          </a:p>
          <a:p>
            <a:r>
              <a:rPr lang="fr-FR" sz="1100" u="sng" dirty="0">
                <a:hlinkClick r:id="rId8"/>
              </a:rPr>
              <a:t>https://www.keyyo.com/fr/engagements</a:t>
            </a:r>
            <a:endParaRPr lang="fr-FR" sz="1100" dirty="0"/>
          </a:p>
          <a:p>
            <a:r>
              <a:rPr lang="fr-FR" sz="1100" u="sng" dirty="0">
                <a:hlinkClick r:id="rId9"/>
              </a:rPr>
              <a:t>https://www.keyyo.com/fr/cgv/</a:t>
            </a:r>
            <a:endParaRPr lang="fr-FR" sz="1100" dirty="0"/>
          </a:p>
          <a:p>
            <a:r>
              <a:rPr lang="fr-FR" sz="1100" u="sng" dirty="0">
                <a:hlinkClick r:id="rId10"/>
              </a:rPr>
              <a:t>www.keyyo.com/support_partenaire</a:t>
            </a:r>
            <a:endParaRPr lang="fr-FR" sz="1100" dirty="0"/>
          </a:p>
          <a:p>
            <a:r>
              <a:rPr lang="fr-FR" sz="1200" u="sng" dirty="0">
                <a:hlinkClick r:id="rId11"/>
              </a:rPr>
              <a:t>www.keyyo.com</a:t>
            </a:r>
            <a:r>
              <a:rPr lang="fr-FR" sz="1200" dirty="0"/>
              <a:t>.</a:t>
            </a:r>
          </a:p>
          <a:p>
            <a:r>
              <a:rPr lang="fr-FR" sz="1200" u="sng" dirty="0">
                <a:hlinkClick r:id="rId12"/>
              </a:rPr>
              <a:t>https://www.ovh.com/fr/support/documents_legaux/Conditions%20Generales%20de%20Service%20OVH%20Telecom.pdf</a:t>
            </a:r>
            <a:endParaRPr lang="fr-FR" sz="1200" dirty="0"/>
          </a:p>
          <a:p>
            <a:r>
              <a:rPr lang="fr-FR" sz="1200" u="sng" dirty="0">
                <a:hlinkClick r:id="rId13"/>
              </a:rPr>
              <a:t>https://www.ovh.com/fr/support/documents_legaux/Conditions%20Particulieres%20Service%20Fibre%20OVH.pdf</a:t>
            </a:r>
            <a:endParaRPr lang="fr-FR" sz="1200" dirty="0"/>
          </a:p>
          <a:p>
            <a:r>
              <a:rPr lang="fr-FR" sz="1200" u="sng" dirty="0">
                <a:hlinkClick r:id="rId14"/>
              </a:rPr>
              <a:t>https://www.nerim.com/conditions-generales-de-vente</a:t>
            </a:r>
            <a:endParaRPr lang="fr-FR" sz="1200" dirty="0"/>
          </a:p>
          <a:p>
            <a:r>
              <a:rPr lang="fr-FR" sz="1200" u="sng" dirty="0">
                <a:hlinkClick r:id="rId15"/>
              </a:rPr>
              <a:t>https://</a:t>
            </a:r>
            <a:r>
              <a:rPr lang="fr-FR" sz="1200" u="sng" dirty="0" smtClean="0">
                <a:hlinkClick r:id="rId15"/>
              </a:rPr>
              <a:t>www.nerim.com/lexique/ims-interruption-maximum-de-service</a:t>
            </a:r>
            <a:endParaRPr lang="fr-FR" sz="1200" u="sng" dirty="0" smtClean="0"/>
          </a:p>
          <a:p>
            <a:r>
              <a:rPr lang="fr-FR" sz="1100" u="sng" dirty="0">
                <a:hlinkClick r:id="rId16"/>
              </a:rPr>
              <a:t>https://www.compufirst.com/compufirst-lab/serveur/quel-serveur-choisir/main.do?appTreeId=45697&amp;drtf=am25</a:t>
            </a:r>
            <a:r>
              <a:rPr lang="fr-FR" sz="1100" dirty="0"/>
              <a:t> </a:t>
            </a:r>
          </a:p>
          <a:p>
            <a:r>
              <a:rPr lang="fr-FR" sz="1100" u="sng" dirty="0" smtClean="0">
                <a:hlinkClick r:id="rId17"/>
              </a:rPr>
              <a:t>Https</a:t>
            </a:r>
            <a:r>
              <a:rPr lang="fr-FR" sz="1100" u="sng" dirty="0">
                <a:hlinkClick r:id="rId17"/>
              </a:rPr>
              <a:t>://www.dell.com/fr-fr/work/shop/serveurs-dell-poweredge/sc/servers</a:t>
            </a:r>
            <a:r>
              <a:rPr lang="fr-FR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643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r-FR" u="sng" dirty="0">
                <a:hlinkClick r:id="rId2"/>
              </a:rPr>
              <a:t>https://www.amazon.fr/Cisco-Smart-Storage-Serveur-stockage/dp/B003MB62Y2/ref=sr_1_1?qid=1556109030&amp;refinements=p_4%3ACisco&amp;s=computers&amp;sr=1-1</a:t>
            </a:r>
            <a:endParaRPr lang="fr-FR" dirty="0"/>
          </a:p>
          <a:p>
            <a:r>
              <a:rPr lang="fr-FR" u="sng" dirty="0">
                <a:hlinkClick r:id="rId3"/>
              </a:rPr>
              <a:t>https://www.inmac-wstore.com/startech-com-serveur-d-impression-usb-2-0-sans-fil-n-avec-port-ethernet-10-100-mb-s-802-11-b-g-n-et-150-mb-s-blanc/p2831322.htm?coAgent=1024707&amp;utm_source=google&amp;utm_medium=shopbot&amp;utm_term=2831322&amp;utm_content=24-04-19&amp;utm_campaign=Google-Adwords-Shopping&amp;gclid=Cj0KCQjwkoDmBRCcARIsAG3xzl9-8NicRCBC7o0_o7ssLm1c8OEeaGVNZ4L8FCe5kz1Y4TEIvNRDcKwaAjc5EALw_wcB</a:t>
            </a:r>
            <a:endParaRPr lang="fr-FR" dirty="0"/>
          </a:p>
          <a:p>
            <a:r>
              <a:rPr lang="fr-FR" u="sng" dirty="0">
                <a:hlinkClick r:id="rId4"/>
              </a:rPr>
              <a:t>https://www.inmac-wstore.com/dell-vostro-5471-14-core-i5-8250u-8-go-ram-256-go-ssd/p7141942.htm?coAgent=1024707&amp;utm_source=google&amp;utm_medium=shopbot&amp;utm_term=7141942&amp;utm_content=18-04-19&amp;utm_campaign=Google-Adwords-Shopping&amp;gclid=Cj0KCQjwwODlBRDuARIsAMy_28XwrXNK4z9-FKbOgXY0eUQuLx_qG4fZkE1pE9TpI_yfb5yc43mqBRkaAtNJEALw_wcB</a:t>
            </a:r>
            <a:endParaRPr lang="fr-FR" dirty="0"/>
          </a:p>
          <a:p>
            <a:r>
              <a:rPr lang="fr-FR" u="sng" dirty="0">
                <a:hlinkClick r:id="rId5"/>
              </a:rPr>
              <a:t>https://www.inmac-wstore.com/hp-250-g6-15-6-core-i5-7200u-8-go-ram-256-go-ssd/p7127363.htm</a:t>
            </a:r>
            <a:endParaRPr lang="fr-FR" dirty="0"/>
          </a:p>
          <a:p>
            <a:r>
              <a:rPr lang="fr-FR" u="sng" dirty="0">
                <a:hlinkClick r:id="rId6"/>
              </a:rPr>
              <a:t>https://www.loxy.fr/</a:t>
            </a:r>
            <a:r>
              <a:rPr lang="fr-FR" u="sng" dirty="0"/>
              <a:t>      </a:t>
            </a:r>
            <a:endParaRPr lang="fr-FR" dirty="0"/>
          </a:p>
          <a:p>
            <a:r>
              <a:rPr lang="fr-FR" u="sng" dirty="0">
                <a:hlinkClick r:id="rId7"/>
              </a:rPr>
              <a:t>http://www.cycladis.com/recyclage-informatique.asp</a:t>
            </a:r>
            <a:endParaRPr lang="fr-FR" dirty="0"/>
          </a:p>
          <a:p>
            <a:r>
              <a:rPr lang="fr-FR" u="sng" dirty="0">
                <a:hlinkClick r:id="rId8"/>
              </a:rPr>
              <a:t>https://lentreprise.lexpress.fr/high-tech-innovation/photocopieurs-faut-il-les-louer-ou-les-acheter_1509116.html</a:t>
            </a:r>
            <a:endParaRPr lang="fr-FR" dirty="0"/>
          </a:p>
          <a:p>
            <a:r>
              <a:rPr lang="fr-FR" u="sng" dirty="0">
                <a:hlinkClick r:id="rId9"/>
              </a:rPr>
              <a:t>https://www.editions-eni.fr/open/mediabook.aspx?idR=15c1daa5abb46e28427458d857551d31</a:t>
            </a:r>
            <a:endParaRPr lang="fr-FR" dirty="0"/>
          </a:p>
          <a:p>
            <a:r>
              <a:rPr lang="fr-FR" u="sng" dirty="0">
                <a:hlinkClick r:id="rId10"/>
              </a:rPr>
              <a:t>https://www.cdiscount.com/informatique/materiel-reseau-wifi-internet-bluetooth/hp-msr2003-routeur-gigabit-lan-montable-s/f-10715121304-hp0887758089408.html</a:t>
            </a:r>
            <a:endParaRPr lang="fr-FR" dirty="0"/>
          </a:p>
          <a:p>
            <a:r>
              <a:rPr lang="fr-FR" u="sng" dirty="0">
                <a:hlinkClick r:id="rId11"/>
              </a:rPr>
              <a:t>https://www.materiel.net/produit/201804270138.html</a:t>
            </a:r>
            <a:endParaRPr lang="fr-FR" dirty="0"/>
          </a:p>
          <a:p>
            <a:r>
              <a:rPr lang="fr-FR" u="sng" dirty="0">
                <a:hlinkClick r:id="rId12"/>
              </a:rPr>
              <a:t>https://www.senetic.fr/product/JL321A?gclid=CjwKCAjw7_rlBRBaEiwAc23rhstpJe2-QXyBh1t5_VC--uxVdNxknCAsC0S-DbfI4gIo57MmjWY_HxoC-TIQAvD_BwE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072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709" y="221673"/>
            <a:ext cx="880225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u="sng" dirty="0">
                <a:hlinkClick r:id="rId2"/>
              </a:rPr>
              <a:t>https://www.amazon.fr/Cisco-Smart-Storage-Serveur-stockage/dp/B003MB62Y2/ref=sr_1_1?qid=1556109030&amp;refinements=p_4%3ACisco&amp;s=computers&amp;sr=1-1</a:t>
            </a:r>
            <a:endParaRPr lang="fr-FR" sz="1100" dirty="0"/>
          </a:p>
          <a:p>
            <a:r>
              <a:rPr lang="fr-FR" sz="1100" u="sng" dirty="0">
                <a:hlinkClick r:id="rId3"/>
              </a:rPr>
              <a:t>https://www.inmac-wstore.com/startech-com-serveur-d-impression-usb-2-0-sans-fil-n-avec-port-ethernet-10-100-mb-s-802-11-b-g-n-et-150-mb-s-blanc/p2831322.htm?coAgent=1024707&amp;utm_source=google&amp;utm_medium=shopbot&amp;utm_term=2831322&amp;utm_content=24-04-19&amp;utm_campaign=Google-Adwords-Shopping&amp;gclid=Cj0KCQjwkoDmBRCcARIsAG3xzl9-8NicRCBC7o0_o7ssLm1c8OEeaGVNZ4L8FCe5kz1Y4TEIvNRDcKwaAjc5EALw_wcB</a:t>
            </a:r>
            <a:endParaRPr lang="fr-FR" sz="1100" dirty="0"/>
          </a:p>
          <a:p>
            <a:r>
              <a:rPr lang="fr-FR" sz="1100" u="sng" dirty="0">
                <a:hlinkClick r:id="rId4"/>
              </a:rPr>
              <a:t>https://www.inmac-wstore.com/dell-vostro-5471-14-core-i5-8250u-8-go-ram-256-go-ssd/p7141942.htm?coAgent=1024707&amp;utm_source=google&amp;utm_medium=shopbot&amp;utm_term=7141942&amp;utm_content=18-04-19&amp;utm_campaign=Google-Adwords-Shopping&amp;gclid=Cj0KCQjwwODlBRDuARIsAMy_28XwrXNK4z9-FKbOgXY0eUQuLx_qG4fZkE1pE9TpI_yfb5yc43mqBRkaAtNJEALw_wcB</a:t>
            </a:r>
            <a:endParaRPr lang="fr-FR" sz="1100" dirty="0"/>
          </a:p>
          <a:p>
            <a:r>
              <a:rPr lang="fr-FR" sz="1100" u="sng" dirty="0">
                <a:hlinkClick r:id="rId5"/>
              </a:rPr>
              <a:t>https://www.inmac-wstore.com/hp-250-g6-15-6-core-i5-7200u-8-go-ram-256-go-ssd/p7127363.htm</a:t>
            </a:r>
            <a:endParaRPr lang="fr-FR" sz="1100" dirty="0"/>
          </a:p>
          <a:p>
            <a:r>
              <a:rPr lang="fr-FR" sz="1100" u="sng" dirty="0">
                <a:hlinkClick r:id="rId6"/>
              </a:rPr>
              <a:t>https://www.loxy.fr/</a:t>
            </a:r>
            <a:r>
              <a:rPr lang="fr-FR" sz="1100" u="sng" dirty="0"/>
              <a:t>      </a:t>
            </a:r>
            <a:endParaRPr lang="fr-FR" sz="1100" dirty="0"/>
          </a:p>
          <a:p>
            <a:r>
              <a:rPr lang="fr-FR" sz="1100" u="sng" dirty="0">
                <a:hlinkClick r:id="rId7"/>
              </a:rPr>
              <a:t>http://www.cycladis.com/recyclage-informatique.asp</a:t>
            </a:r>
            <a:endParaRPr lang="fr-FR" sz="1100" dirty="0"/>
          </a:p>
          <a:p>
            <a:r>
              <a:rPr lang="fr-FR" sz="1100" u="sng" dirty="0">
                <a:hlinkClick r:id="rId8"/>
              </a:rPr>
              <a:t>https://lentreprise.lexpress.fr/high-tech-innovation/photocopieurs-faut-il-les-louer-ou-les-acheter_1509116.html</a:t>
            </a:r>
            <a:endParaRPr lang="fr-FR" sz="1100" dirty="0"/>
          </a:p>
          <a:p>
            <a:r>
              <a:rPr lang="fr-FR" sz="1100" u="sng" dirty="0">
                <a:hlinkClick r:id="rId9"/>
              </a:rPr>
              <a:t>https://www.editions-eni.fr/open/mediabook.aspx?idR=15c1daa5abb46e28427458d857551d31</a:t>
            </a:r>
            <a:endParaRPr lang="fr-FR" sz="1100" dirty="0"/>
          </a:p>
          <a:p>
            <a:r>
              <a:rPr lang="fr-FR" sz="1100" u="sng" dirty="0">
                <a:hlinkClick r:id="rId10"/>
              </a:rPr>
              <a:t>https://www.cdiscount.com/informatique/materiel-reseau-wifi-internet-bluetooth/hp-msr2003-routeur-gigabit-lan-montable-s/f-10715121304-hp0887758089408.html</a:t>
            </a:r>
            <a:endParaRPr lang="fr-FR" sz="1100" dirty="0"/>
          </a:p>
          <a:p>
            <a:r>
              <a:rPr lang="fr-FR" sz="1100" u="sng" dirty="0">
                <a:hlinkClick r:id="rId11"/>
              </a:rPr>
              <a:t>https://www.materiel.net/produit/201804270138.html</a:t>
            </a:r>
            <a:endParaRPr lang="fr-FR" sz="1100" dirty="0"/>
          </a:p>
          <a:p>
            <a:r>
              <a:rPr lang="fr-FR" sz="1100" u="sng" dirty="0">
                <a:hlinkClick r:id="rId12"/>
              </a:rPr>
              <a:t>https://www.senetic.fr/product/JL321A?gclid=CjwKCAjw7_rlBRBaEiwAc23rhstpJe2-QXyBh1t5_VC--</a:t>
            </a:r>
            <a:r>
              <a:rPr lang="fr-FR" sz="1100" u="sng" dirty="0" smtClean="0">
                <a:hlinkClick r:id="rId12"/>
              </a:rPr>
              <a:t>uxVdNxknCAsC0S-DbfI4gIo57MmjWY_HxoC-TIQAvD_BwE</a:t>
            </a:r>
            <a:endParaRPr lang="fr-FR" sz="1100" u="sng" dirty="0" smtClean="0"/>
          </a:p>
          <a:p>
            <a:r>
              <a:rPr lang="fr-FR" sz="1100" u="sng" dirty="0">
                <a:hlinkClick r:id="rId13"/>
              </a:rPr>
              <a:t>https://best-comparatif.fr/meilleur-cable-ethernet/</a:t>
            </a:r>
            <a:endParaRPr lang="fr-FR" sz="1100" dirty="0"/>
          </a:p>
          <a:p>
            <a:r>
              <a:rPr lang="fr-FR" sz="1100" u="sng" dirty="0">
                <a:hlinkClick r:id="rId14"/>
              </a:rPr>
              <a:t>https://www.amazon.fr/UGREEN-Ethernet-Routeur-Consoles-Bo%C3%AEtiers/dp/B073WQDMCD/ref=as_li_ss_tl?ie=UTF8&amp;qid=1507565265&amp;sr=8-1-spons&amp;keywords=UGREEN+CAT+7&amp;th=1&amp;linkCode=sl1&amp;tag=moodfive0b-21&amp;linkId=99a12ce300982ece2679bd75aee2ab8d</a:t>
            </a:r>
            <a:endParaRPr lang="fr-FR" sz="1100" dirty="0"/>
          </a:p>
          <a:p>
            <a:r>
              <a:rPr lang="fr-FR" sz="1100" u="sng" dirty="0">
                <a:hlinkClick r:id="rId15"/>
              </a:rPr>
              <a:t>https://www.amazon.fr/dp/B01J8KWN7A/ref=as_li_ss_tl?_encoding=UTF8&amp;linkCode=sl1&amp;tag=moodfive0b-21&amp;linkId=a12f4c39a7543c6f24bd629a265e3816&amp;th=1</a:t>
            </a:r>
            <a:endParaRPr lang="fr-FR" sz="1100" dirty="0"/>
          </a:p>
          <a:p>
            <a:r>
              <a:rPr lang="fr-FR" sz="1100" dirty="0"/>
              <a:t> </a:t>
            </a:r>
          </a:p>
          <a:p>
            <a:r>
              <a:rPr lang="fr-FR" sz="1100" u="sng" dirty="0">
                <a:hlinkClick r:id="rId16"/>
              </a:rPr>
              <a:t>https://www.thomann.de/fr/millenium_ir_2022.htm?glp=1&amp;gclid=CjwKCAjw2cTmBRAVEiwA8YMgzRZaIlDDZqrHKIhAyqwR8AMOZpWi4eiZso-yCiBxwf6q7Kfqv0fmUhoCYO8QAvD_BwE</a:t>
            </a:r>
            <a:endParaRPr lang="fr-FR" sz="1100" dirty="0"/>
          </a:p>
          <a:p>
            <a:r>
              <a:rPr lang="fr-FR" sz="1100" b="1" u="sng" dirty="0">
                <a:hlinkClick r:id="rId17"/>
              </a:rPr>
              <a:t>https://www.amazon.fr/Split-Climatiseur-24-000-frigorig%C3%A8ne-Salle-serveurs/dp/B07NCF1SFM</a:t>
            </a:r>
            <a:endParaRPr lang="fr-FR" sz="1100" b="1" dirty="0"/>
          </a:p>
          <a:p>
            <a:r>
              <a:rPr lang="fr-FR" sz="1100" dirty="0"/>
              <a:t> </a:t>
            </a:r>
          </a:p>
          <a:p>
            <a:r>
              <a:rPr lang="fr-FR" sz="1100" u="sng" dirty="0">
                <a:hlinkClick r:id="rId18"/>
              </a:rPr>
              <a:t>https://www.inmac-wstore.com/cisco-meraki-mr33-cloud-managed-borne-d-acces-sans-fil/p7107010.htm</a:t>
            </a:r>
            <a:endParaRPr lang="fr-FR" sz="1100" dirty="0"/>
          </a:p>
          <a:p>
            <a:r>
              <a:rPr lang="fr-FR" sz="1100" u="sng" dirty="0">
                <a:hlinkClick r:id="rId19"/>
              </a:rPr>
              <a:t>https://www.inmac-wstore.com/cisco-meraki-mr74-cloud-managed-borne-d-acces-sans-fil/p7124795.htm</a:t>
            </a:r>
            <a:endParaRPr lang="fr-FR" sz="1100" dirty="0"/>
          </a:p>
          <a:p>
            <a:r>
              <a:rPr lang="fr-FR" sz="1100" dirty="0"/>
              <a:t> </a:t>
            </a:r>
            <a:endParaRPr lang="fr-FR" sz="1100" b="1" dirty="0"/>
          </a:p>
          <a:p>
            <a:r>
              <a:rPr lang="fr-FR" sz="1100" dirty="0"/>
              <a:t> </a:t>
            </a:r>
            <a:endParaRPr lang="fr-FR" sz="1100" b="1" dirty="0"/>
          </a:p>
        </p:txBody>
      </p:sp>
    </p:spTree>
    <p:extLst>
      <p:ext uri="{BB962C8B-B14F-4D97-AF65-F5344CB8AC3E}">
        <p14:creationId xmlns:p14="http://schemas.microsoft.com/office/powerpoint/2010/main" val="243283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0217" y="354595"/>
            <a:ext cx="11767127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0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https://www.inmac-wstore.com/netgear-wnd930-borne-d-acces-sans-fil/p2850548.htm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20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https://www.global-partner.fr/routeur-firewall-bien-choisir-pour-votre-tpe-ou-pme/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http://www.fibre-pro.fr/choisir-un-routeur-entreprise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20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https://www.clubic.com/article-77079-1-guide-comparatif-meilleur-antivirus.html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20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https://www.sartagas.fr/outils-de-la-ssi/securite-de-l-exploitation/antivirus/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20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https://www.bitdefender.fr/solutions/antivirus.html?clickid=X55y5V1ZxxyJTHC0GqR-LRvzUkl1qe21hwTyx00&amp;irgwc=1&amp;MPid=121977&amp;cid=aff|c|IR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20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https://www.kaspersky.fr/home-security?redef=1&amp;CJ_PID=8730572&amp;reseller=affiliation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20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https://store.trendmicro-europe.com/store?Action=DisplayPage&amp;Locale=fr_FR&amp;SiteID=tmecon&amp;_ga=2.267490568.727421835.1539247305-483847353.1539247305&amp;id=QuickBuyCartPage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fr-FR" sz="20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https://www.certilience.fr/2018/03/tutoriel-deploiement-pfsense-pare-feu-opensource/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20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https://fr.wikipedia.org/wiki/PfSense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20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https://lecrabeinfo.net/quel-antivirus-antimalware-pare-feu-choisir-pour-windows-en-2019.html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20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/>
              </a:rPr>
              <a:t>https://doc.ubuntu-fr.org/pare-feu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fr-FR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25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e de bois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TM03090434[[fn=Type de bois]]</Template>
  <TotalTime>1185</TotalTime>
  <Words>981</Words>
  <Application>Microsoft Office PowerPoint</Application>
  <PresentationFormat>Grand écran</PresentationFormat>
  <Paragraphs>296</Paragraphs>
  <Slides>46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2" baseType="lpstr">
      <vt:lpstr>Arial</vt:lpstr>
      <vt:lpstr>Calibri</vt:lpstr>
      <vt:lpstr>Rockwell</vt:lpstr>
      <vt:lpstr>Rockwell Condensed</vt:lpstr>
      <vt:lpstr>Wingdings</vt:lpstr>
      <vt:lpstr>Type de bois</vt:lpstr>
      <vt:lpstr>      Projet one </vt:lpstr>
      <vt:lpstr> </vt:lpstr>
      <vt:lpstr>Infrastructure réseau physique</vt:lpstr>
      <vt:lpstr>Logiciel </vt:lpstr>
      <vt:lpstr>MISSION 1 : RDC</vt:lpstr>
      <vt:lpstr>1 ère étage </vt:lpstr>
      <vt:lpstr>Cartographie de la répartition des employés </vt:lpstr>
      <vt:lpstr>Les normes </vt:lpstr>
      <vt:lpstr>Mission 2 : FAI</vt:lpstr>
      <vt:lpstr>Conditions générales de vente</vt:lpstr>
      <vt:lpstr>Serveur logiciel </vt:lpstr>
      <vt:lpstr>   Serveur NAS </vt:lpstr>
      <vt:lpstr>                matériel informatique </vt:lpstr>
      <vt:lpstr>Présentation PowerPoint</vt:lpstr>
      <vt:lpstr>Pc Portable </vt:lpstr>
      <vt:lpstr>RECYCLAGE DES PC OBSOLèTES </vt:lpstr>
      <vt:lpstr>Présentation PowerPoint</vt:lpstr>
      <vt:lpstr>Présentation PowerPoint</vt:lpstr>
      <vt:lpstr>AVANTAGES/INCONVéniEnts </vt:lpstr>
      <vt:lpstr>AUTOMATISATION DE LA GESTION DES IMPRIMANTES </vt:lpstr>
      <vt:lpstr>MISSION 4 : adressage IP </vt:lpstr>
      <vt:lpstr>MISSION 5 : Onduleur </vt:lpstr>
      <vt:lpstr>Baie de brassage et climatiseur </vt:lpstr>
      <vt:lpstr>        MISSION 5 : ROUTEURS </vt:lpstr>
      <vt:lpstr>Présentation PowerPoint</vt:lpstr>
      <vt:lpstr>SWITCHS</vt:lpstr>
      <vt:lpstr>Présentation PowerPoint</vt:lpstr>
      <vt:lpstr>Câbles réseaux</vt:lpstr>
      <vt:lpstr>Présentation PowerPoint</vt:lpstr>
      <vt:lpstr>Bornes wifi </vt:lpstr>
      <vt:lpstr>Présentation PowerPoint</vt:lpstr>
      <vt:lpstr>Mission 6 : Logiciels: ANTI-VIRUS </vt:lpstr>
      <vt:lpstr>Présentation PowerPoint</vt:lpstr>
      <vt:lpstr>Logiciels pour les pc utilisateurs</vt:lpstr>
      <vt:lpstr>Ticketing </vt:lpstr>
      <vt:lpstr>  MISSION 7 : sécurité</vt:lpstr>
      <vt:lpstr>VPN </vt:lpstr>
      <vt:lpstr>DEVIS </vt:lpstr>
      <vt:lpstr>   Diagramme de Gantt</vt:lpstr>
      <vt:lpstr>REX</vt:lpstr>
      <vt:lpstr>Technologies Utilisées </vt:lpstr>
      <vt:lpstr>Présentation PowerPoint</vt:lpstr>
      <vt:lpstr>SOURCES 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one</dc:title>
  <dc:creator>Raph</dc:creator>
  <cp:lastModifiedBy>Raph</cp:lastModifiedBy>
  <cp:revision>89</cp:revision>
  <dcterms:created xsi:type="dcterms:W3CDTF">2019-04-18T13:37:17Z</dcterms:created>
  <dcterms:modified xsi:type="dcterms:W3CDTF">2019-05-27T14:40:33Z</dcterms:modified>
</cp:coreProperties>
</file>