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6" r:id="rId3"/>
    <p:sldId id="258" r:id="rId4"/>
    <p:sldId id="259" r:id="rId5"/>
    <p:sldId id="279" r:id="rId6"/>
    <p:sldId id="282" r:id="rId7"/>
    <p:sldId id="283" r:id="rId8"/>
    <p:sldId id="281" r:id="rId9"/>
    <p:sldId id="290" r:id="rId10"/>
    <p:sldId id="291" r:id="rId11"/>
    <p:sldId id="292" r:id="rId12"/>
    <p:sldId id="284" r:id="rId13"/>
    <p:sldId id="293" r:id="rId14"/>
    <p:sldId id="285" r:id="rId15"/>
    <p:sldId id="288" r:id="rId16"/>
    <p:sldId id="289" r:id="rId17"/>
    <p:sldId id="261" r:id="rId18"/>
    <p:sldId id="262" r:id="rId19"/>
    <p:sldId id="263" r:id="rId20"/>
    <p:sldId id="264" r:id="rId21"/>
    <p:sldId id="265" r:id="rId22"/>
    <p:sldId id="280" r:id="rId23"/>
    <p:sldId id="267" r:id="rId24"/>
    <p:sldId id="268" r:id="rId25"/>
    <p:sldId id="269" r:id="rId26"/>
    <p:sldId id="275" r:id="rId27"/>
    <p:sldId id="278" r:id="rId28"/>
    <p:sldId id="271" r:id="rId29"/>
    <p:sldId id="270" r:id="rId30"/>
    <p:sldId id="272" r:id="rId31"/>
    <p:sldId id="273" r:id="rId32"/>
    <p:sldId id="294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6VsF_mXYBg8" TargetMode="External"/><Relationship Id="rId3" Type="http://schemas.openxmlformats.org/officeDocument/2006/relationships/hyperlink" Target="https://fr.wikipedia.org/wiki/Gestion_libre_de_parc_informatique" TargetMode="External"/><Relationship Id="rId7" Type="http://schemas.openxmlformats.org/officeDocument/2006/relationships/hyperlink" Target="https://www.commentcamarche.net/download/telecharger-34055164-glpi" TargetMode="External"/><Relationship Id="rId2" Type="http://schemas.openxmlformats.org/officeDocument/2006/relationships/hyperlink" Target="https://glpi-project.org/f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ack-logiciels-libres.fr/spip.php?logiciel50" TargetMode="External"/><Relationship Id="rId11" Type="http://schemas.openxmlformats.org/officeDocument/2006/relationships/hyperlink" Target="https://www.clubic.com/telecharger-fiche430637-glpi.html" TargetMode="External"/><Relationship Id="rId5" Type="http://schemas.openxmlformats.org/officeDocument/2006/relationships/hyperlink" Target="https://openclassrooms.com/fr/courses/1730516-gerez-votre-parc-informatique-avec-glpi" TargetMode="External"/><Relationship Id="rId10" Type="http://schemas.openxmlformats.org/officeDocument/2006/relationships/hyperlink" Target="http://www.teclib-edition.com/fr/teclib-nouveau-berceau-glpi/" TargetMode="External"/><Relationship Id="rId4" Type="http://schemas.openxmlformats.org/officeDocument/2006/relationships/hyperlink" Target="https://www.supinfo.com/articles/single/6470-glpi" TargetMode="External"/><Relationship Id="rId9" Type="http://schemas.openxmlformats.org/officeDocument/2006/relationships/hyperlink" Target="http://www.teclib-edition.com/fr/produits-teclib/logiciel-glpi-network-itsm/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trium-paca.fr/web/professeurs/glpi" TargetMode="External"/><Relationship Id="rId3" Type="http://schemas.openxmlformats.org/officeDocument/2006/relationships/hyperlink" Target="http://blogglpi.infotel.com/" TargetMode="External"/><Relationship Id="rId7" Type="http://schemas.openxmlformats.org/officeDocument/2006/relationships/hyperlink" Target="https://www.pulsar-informatique.com/actus-blog/entry/inventaire-automatise-de-parc-informatique-avec-glpi" TargetMode="External"/><Relationship Id="rId2" Type="http://schemas.openxmlformats.org/officeDocument/2006/relationships/hyperlink" Target="https://openclassrooms.com/fr/courses/1730516-gerez-votre-parc-informatique-avec-glpi/5993301-decouvrez-la-gestion-de-parc-avec-glp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dte.ca/glpi/" TargetMode="External"/><Relationship Id="rId11" Type="http://schemas.openxmlformats.org/officeDocument/2006/relationships/hyperlink" Target="https://comptoir-du-libre.org/fr/softwares/95" TargetMode="External"/><Relationship Id="rId5" Type="http://schemas.openxmlformats.org/officeDocument/2006/relationships/hyperlink" Target="https://doc.ubuntu-fr.org/glpi" TargetMode="External"/><Relationship Id="rId10" Type="http://schemas.openxmlformats.org/officeDocument/2006/relationships/hyperlink" Target="https://www.ocsinventory-ng.org/fr/fonctionnalites-glpi/" TargetMode="External"/><Relationship Id="rId4" Type="http://schemas.openxmlformats.org/officeDocument/2006/relationships/hyperlink" Target="https://framalibre.org/content/glpi" TargetMode="External"/><Relationship Id="rId9" Type="http://schemas.openxmlformats.org/officeDocument/2006/relationships/hyperlink" Target="https://www.plb.fr/formation/windows/formation-glpi,29-661481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                 GLPI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                                Gestionnaire </a:t>
            </a:r>
            <a:r>
              <a:rPr lang="fr-FR" dirty="0"/>
              <a:t>Libre de Parc Informatique</a:t>
            </a:r>
          </a:p>
        </p:txBody>
      </p:sp>
      <p:sp>
        <p:nvSpPr>
          <p:cNvPr id="4" name="Rectangle 3"/>
          <p:cNvSpPr/>
          <p:nvPr/>
        </p:nvSpPr>
        <p:spPr>
          <a:xfrm>
            <a:off x="327615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275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du sujet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1- Définition</a:t>
            </a:r>
          </a:p>
          <a:p>
            <a:r>
              <a:rPr lang="fr-FR" dirty="0" smtClean="0"/>
              <a:t>2- Caractéristiques </a:t>
            </a:r>
          </a:p>
          <a:p>
            <a:r>
              <a:rPr lang="fr-FR" dirty="0" smtClean="0"/>
              <a:t>3- Travaux pratiques </a:t>
            </a:r>
            <a:endParaRPr lang="fr-FR" dirty="0"/>
          </a:p>
        </p:txBody>
      </p:sp>
      <p:pic>
        <p:nvPicPr>
          <p:cNvPr id="1026" name="Picture 2" descr="Image associÃ©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072" y="2057401"/>
            <a:ext cx="3727162" cy="372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26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DEFINITION</a:t>
            </a:r>
            <a:endParaRPr lang="fr-FR" dirty="0"/>
          </a:p>
        </p:txBody>
      </p:sp>
      <p:pic>
        <p:nvPicPr>
          <p:cNvPr id="1026" name="Picture 2" descr="RÃ©sultat de recherche d'images pour &quot;GLPI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426" y="2583683"/>
            <a:ext cx="3794289" cy="257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93965" y="3408218"/>
            <a:ext cx="3565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</a:t>
            </a:r>
            <a:r>
              <a:rPr lang="fr-FR" dirty="0"/>
              <a:t>L</a:t>
            </a:r>
            <a:r>
              <a:rPr lang="fr-FR" dirty="0" smtClean="0"/>
              <a:t>ogiciel </a:t>
            </a:r>
            <a:r>
              <a:rPr lang="fr-FR" dirty="0"/>
              <a:t>libre de </a:t>
            </a:r>
            <a:r>
              <a:rPr lang="fr-FR" dirty="0" smtClean="0"/>
              <a:t>gestion de     services informatique et d’assistance (</a:t>
            </a:r>
            <a:r>
              <a:rPr lang="fr-F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fr-FR" i="1" dirty="0" err="1" smtClean="0"/>
              <a:t>ServiceDesk</a:t>
            </a:r>
            <a:r>
              <a:rPr lang="fr-FR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76051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Caractéristiques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2817091"/>
            <a:ext cx="10820400" cy="3401594"/>
          </a:xfrm>
        </p:spPr>
        <p:txBody>
          <a:bodyPr/>
          <a:lstStyle/>
          <a:p>
            <a:r>
              <a:rPr lang="fr-FR" dirty="0" smtClean="0"/>
              <a:t>Construire </a:t>
            </a:r>
            <a:r>
              <a:rPr lang="fr-FR" dirty="0"/>
              <a:t>un </a:t>
            </a:r>
            <a:r>
              <a:rPr lang="fr-FR" dirty="0" smtClean="0"/>
              <a:t>inventaire</a:t>
            </a:r>
            <a:r>
              <a:rPr lang="fr-FR" dirty="0"/>
              <a:t> de toutes les ressources de la </a:t>
            </a:r>
            <a:r>
              <a:rPr lang="fr-FR" dirty="0" smtClean="0"/>
              <a:t>société.</a:t>
            </a:r>
          </a:p>
          <a:p>
            <a:r>
              <a:rPr lang="fr-FR" dirty="0" smtClean="0"/>
              <a:t>Réaliser </a:t>
            </a:r>
            <a:r>
              <a:rPr lang="fr-FR" dirty="0"/>
              <a:t>la gestion des tâches administratives et financières</a:t>
            </a:r>
            <a:r>
              <a:rPr lang="fr-FR" dirty="0" smtClean="0"/>
              <a:t>.</a:t>
            </a:r>
          </a:p>
          <a:p>
            <a:r>
              <a:rPr lang="fr-FR" dirty="0" smtClean="0"/>
              <a:t>Logiciel </a:t>
            </a:r>
            <a:r>
              <a:rPr lang="fr-FR" dirty="0"/>
              <a:t>de </a:t>
            </a:r>
            <a:r>
              <a:rPr lang="fr-FR" dirty="0" smtClean="0"/>
              <a:t>Helpdesk</a:t>
            </a:r>
            <a:r>
              <a:rPr lang="fr-FR" dirty="0"/>
              <a:t> par </a:t>
            </a:r>
            <a:r>
              <a:rPr lang="fr-FR" dirty="0" smtClean="0"/>
              <a:t>le biais de ticket.</a:t>
            </a:r>
          </a:p>
          <a:p>
            <a:r>
              <a:rPr lang="fr-FR" dirty="0"/>
              <a:t>Gestion et suivi des </a:t>
            </a:r>
            <a:r>
              <a:rPr lang="fr-FR" dirty="0" smtClean="0"/>
              <a:t>consommables.</a:t>
            </a:r>
          </a:p>
          <a:p>
            <a:r>
              <a:rPr lang="fr-FR" dirty="0"/>
              <a:t>Gestion des </a:t>
            </a:r>
            <a:r>
              <a:rPr lang="fr-FR" dirty="0" smtClean="0"/>
              <a:t>réservations.</a:t>
            </a:r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960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TRAVAUX PRATIQUES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3278909"/>
            <a:ext cx="10820400" cy="2939776"/>
          </a:xfrm>
        </p:spPr>
        <p:txBody>
          <a:bodyPr/>
          <a:lstStyle/>
          <a:p>
            <a:r>
              <a:rPr lang="fr-FR" dirty="0" smtClean="0"/>
              <a:t>Création d’un ticket d’incidence </a:t>
            </a:r>
          </a:p>
          <a:p>
            <a:r>
              <a:rPr lang="fr-FR" dirty="0" smtClean="0"/>
              <a:t>Résolution</a:t>
            </a:r>
          </a:p>
          <a:p>
            <a:r>
              <a:rPr lang="fr-FR" dirty="0" smtClean="0"/>
              <a:t>Inventaire du parc informatique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038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087418" y="524227"/>
            <a:ext cx="9982200" cy="1293028"/>
          </a:xfrm>
        </p:spPr>
        <p:txBody>
          <a:bodyPr/>
          <a:lstStyle/>
          <a:p>
            <a:r>
              <a:rPr lang="fr-FR" dirty="0" smtClean="0"/>
              <a:t>CREATION D’un ticket d’incident</a:t>
            </a:r>
            <a:endParaRPr lang="fr-FR" dirty="0"/>
          </a:p>
        </p:txBody>
      </p:sp>
      <p:pic>
        <p:nvPicPr>
          <p:cNvPr id="5" name="Image 4"/>
          <p:cNvPicPr/>
          <p:nvPr/>
        </p:nvPicPr>
        <p:blipFill rotWithShape="1">
          <a:blip r:embed="rId2"/>
          <a:srcRect t="4913" r="6528" b="5472"/>
          <a:stretch/>
        </p:blipFill>
        <p:spPr>
          <a:xfrm>
            <a:off x="2687782" y="1614055"/>
            <a:ext cx="9050252" cy="4334163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22036" y="3322782"/>
            <a:ext cx="1265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Ancienne </a:t>
            </a:r>
          </a:p>
          <a:p>
            <a:r>
              <a:rPr lang="fr-FR" dirty="0" smtClean="0"/>
              <a:t>Version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0281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47091" y="422628"/>
            <a:ext cx="8610600" cy="1293028"/>
          </a:xfrm>
        </p:spPr>
        <p:txBody>
          <a:bodyPr/>
          <a:lstStyle/>
          <a:p>
            <a:r>
              <a:rPr lang="fr-FR" dirty="0" smtClean="0"/>
              <a:t>Résolution</a:t>
            </a:r>
            <a:endParaRPr lang="fr-FR" dirty="0"/>
          </a:p>
        </p:txBody>
      </p:sp>
      <p:pic>
        <p:nvPicPr>
          <p:cNvPr id="3" name="Image 2"/>
          <p:cNvPicPr/>
          <p:nvPr/>
        </p:nvPicPr>
        <p:blipFill rotWithShape="1">
          <a:blip r:embed="rId2"/>
          <a:srcRect t="5482" b="6334"/>
          <a:stretch/>
        </p:blipFill>
        <p:spPr>
          <a:xfrm>
            <a:off x="2244437" y="1468494"/>
            <a:ext cx="9079345" cy="474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519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581400" y="203201"/>
            <a:ext cx="8610600" cy="1579418"/>
          </a:xfrm>
        </p:spPr>
        <p:txBody>
          <a:bodyPr/>
          <a:lstStyle/>
          <a:p>
            <a:r>
              <a:rPr lang="fr-FR" dirty="0" smtClean="0"/>
              <a:t>Inventaire parc informatique 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11318" t="18298" r="11372" b="14326"/>
          <a:stretch/>
        </p:blipFill>
        <p:spPr>
          <a:xfrm>
            <a:off x="1835727" y="1403928"/>
            <a:ext cx="9929091" cy="486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05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98091" y="533464"/>
            <a:ext cx="8993909" cy="1293028"/>
          </a:xfrm>
        </p:spPr>
        <p:txBody>
          <a:bodyPr/>
          <a:lstStyle/>
          <a:p>
            <a:r>
              <a:rPr lang="fr-FR" dirty="0"/>
              <a:t>CREATION D’un ticket d’incident</a:t>
            </a:r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2817091" y="1826492"/>
            <a:ext cx="8339051" cy="457430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14036" y="3325091"/>
            <a:ext cx="1976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Nouvelle </a:t>
            </a:r>
          </a:p>
          <a:p>
            <a:r>
              <a:rPr lang="fr-FR" dirty="0" smtClean="0"/>
              <a:t>Version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9901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Résolution</a:t>
            </a:r>
            <a:endParaRPr lang="fr-FR" dirty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105265" y="1799560"/>
            <a:ext cx="8191269" cy="464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92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Inventaire parc informatique </a:t>
            </a:r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445164" y="1827269"/>
            <a:ext cx="7332287" cy="426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402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81400" y="200955"/>
            <a:ext cx="8610600" cy="1293028"/>
          </a:xfrm>
        </p:spPr>
        <p:txBody>
          <a:bodyPr/>
          <a:lstStyle/>
          <a:p>
            <a:r>
              <a:rPr lang="fr-FR" dirty="0" smtClean="0"/>
              <a:t>SMTP (Connecteur de mail)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666836" y="6040582"/>
            <a:ext cx="7970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Affichage de la notification du courriel</a:t>
            </a:r>
            <a:endParaRPr lang="fr-FR" dirty="0"/>
          </a:p>
        </p:txBody>
      </p:sp>
      <p:pic>
        <p:nvPicPr>
          <p:cNvPr id="5" name="Image 4"/>
          <p:cNvPicPr/>
          <p:nvPr/>
        </p:nvPicPr>
        <p:blipFill>
          <a:blip r:embed="rId2"/>
          <a:stretch>
            <a:fillRect/>
          </a:stretch>
        </p:blipFill>
        <p:spPr>
          <a:xfrm>
            <a:off x="2974108" y="1577888"/>
            <a:ext cx="8109527" cy="420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42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3565236" y="949815"/>
            <a:ext cx="8052724" cy="442574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463636" y="5772727"/>
            <a:ext cx="8275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Courrier de test de la part de GLPI pour indiquer que le connecteur de mail fonctionne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3212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26873" y="0"/>
            <a:ext cx="8610600" cy="1293028"/>
          </a:xfrm>
        </p:spPr>
        <p:txBody>
          <a:bodyPr/>
          <a:lstStyle/>
          <a:p>
            <a:pPr algn="ctr"/>
            <a:r>
              <a:rPr lang="fr-FR" dirty="0" smtClean="0"/>
              <a:t>LDAP</a:t>
            </a:r>
            <a:endParaRPr lang="fr-FR" dirty="0"/>
          </a:p>
        </p:txBody>
      </p:sp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121890" y="1476288"/>
            <a:ext cx="7618615" cy="393622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964873" y="5855855"/>
            <a:ext cx="8525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 faut aller sur l’onglet configuration et cliquer sur annuaires LDAP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4299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14255" y="1106086"/>
            <a:ext cx="7858760" cy="418635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297382" y="5754254"/>
            <a:ext cx="6696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Affichage de l’annuaire LDAP issue de l’AD qu’on a installer au préalable sur Windows server 2012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2541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tretch>
            <a:fillRect/>
          </a:stretch>
        </p:blipFill>
        <p:spPr>
          <a:xfrm>
            <a:off x="3334327" y="1016001"/>
            <a:ext cx="7812579" cy="423949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153890" y="5624945"/>
            <a:ext cx="638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Configuration de l’annuaire LDAP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4270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2715491"/>
            <a:ext cx="10820400" cy="3503194"/>
          </a:xfrm>
        </p:spPr>
        <p:txBody>
          <a:bodyPr/>
          <a:lstStyle/>
          <a:p>
            <a:r>
              <a:rPr lang="fr-FR" dirty="0">
                <a:latin typeface="Calibri" panose="020F0502020204030204" pitchFamily="34" charset="0"/>
              </a:rPr>
              <a:t>Présentation Client </a:t>
            </a:r>
          </a:p>
          <a:p>
            <a:r>
              <a:rPr lang="fr-FR" dirty="0">
                <a:latin typeface="Calibri" panose="020F0502020204030204" pitchFamily="34" charset="0"/>
              </a:rPr>
              <a:t>Présentation Prestataire</a:t>
            </a:r>
          </a:p>
          <a:p>
            <a:r>
              <a:rPr lang="fr-FR" dirty="0">
                <a:latin typeface="Calibri" panose="020F0502020204030204" pitchFamily="34" charset="0"/>
              </a:rPr>
              <a:t>Cahier des Charges </a:t>
            </a:r>
          </a:p>
          <a:p>
            <a:r>
              <a:rPr lang="fr-FR" dirty="0">
                <a:latin typeface="Calibri" panose="020F0502020204030204" pitchFamily="34" charset="0"/>
              </a:rPr>
              <a:t>Tutoriel d’installation / Utilisation </a:t>
            </a:r>
            <a:r>
              <a:rPr lang="fr-FR" dirty="0" smtClean="0">
                <a:latin typeface="Calibri" panose="020F0502020204030204" pitchFamily="34" charset="0"/>
              </a:rPr>
              <a:t>de GLPI </a:t>
            </a:r>
            <a:r>
              <a:rPr lang="fr-FR" smtClean="0">
                <a:latin typeface="Calibri" panose="020F0502020204030204" pitchFamily="34" charset="0"/>
              </a:rPr>
              <a:t>Fusion Inventory</a:t>
            </a:r>
            <a:endParaRPr lang="fr-FR" dirty="0">
              <a:latin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</a:rPr>
              <a:t>Diagramme de Gantt </a:t>
            </a:r>
          </a:p>
          <a:p>
            <a:r>
              <a:rPr lang="fr-FR" dirty="0">
                <a:latin typeface="Calibri" panose="020F0502020204030204" pitchFamily="34" charset="0"/>
              </a:rPr>
              <a:t>Retour sur Expérience </a:t>
            </a:r>
          </a:p>
          <a:p>
            <a:r>
              <a:rPr lang="fr-FR" dirty="0">
                <a:latin typeface="Calibri" panose="020F0502020204030204" pitchFamily="34" charset="0"/>
              </a:rPr>
              <a:t>Sources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543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INFORMATIONS SUR LE CLIENT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3398982"/>
            <a:ext cx="10820400" cy="2819703"/>
          </a:xfrm>
        </p:spPr>
        <p:txBody>
          <a:bodyPr/>
          <a:lstStyle/>
          <a:p>
            <a:r>
              <a:rPr lang="fr-FR" dirty="0">
                <a:latin typeface="Calibri" panose="020F0502020204030204" pitchFamily="34" charset="0"/>
              </a:rPr>
              <a:t>Start up du leader mondial de l’agroalimentaire</a:t>
            </a:r>
          </a:p>
          <a:p>
            <a:r>
              <a:rPr lang="fr-FR" dirty="0">
                <a:latin typeface="Calibri" panose="020F0502020204030204" pitchFamily="34" charset="0"/>
              </a:rPr>
              <a:t>Création en 2016 par Isaac </a:t>
            </a:r>
            <a:r>
              <a:rPr lang="fr-FR" dirty="0" err="1">
                <a:latin typeface="Calibri" panose="020F0502020204030204" pitchFamily="34" charset="0"/>
              </a:rPr>
              <a:t>Carasso</a:t>
            </a:r>
            <a:endParaRPr lang="fr-FR" dirty="0">
              <a:latin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</a:rPr>
              <a:t>Nombre de salarie : 6 employés en 2017 </a:t>
            </a:r>
          </a:p>
          <a:p>
            <a:r>
              <a:rPr lang="fr-FR" dirty="0">
                <a:latin typeface="Calibri" panose="020F0502020204030204" pitchFamily="34" charset="0"/>
              </a:rPr>
              <a:t>Chiffre d’affaire : 1 millions d’euros ( 2017 ) </a:t>
            </a:r>
          </a:p>
          <a:p>
            <a:r>
              <a:rPr lang="fr-FR" dirty="0">
                <a:latin typeface="Calibri" panose="020F0502020204030204" pitchFamily="34" charset="0"/>
              </a:rPr>
              <a:t>Activité : Agroalimentaire                                                                  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Picture 2" descr="RÃ©sultat de recherche d'images pour &quot;chiffre d'affaire danone 2018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771" y="2477014"/>
            <a:ext cx="2743200" cy="353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9691494" y="5140766"/>
            <a:ext cx="498763" cy="378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UP</a:t>
            </a:r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8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PRESTATAIRE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309" y="3362036"/>
            <a:ext cx="11376891" cy="2856648"/>
          </a:xfrm>
        </p:spPr>
        <p:txBody>
          <a:bodyPr/>
          <a:lstStyle/>
          <a:p>
            <a:r>
              <a:rPr lang="fr-FR" dirty="0"/>
              <a:t>Nom : </a:t>
            </a:r>
            <a:r>
              <a:rPr lang="fr-FR" dirty="0" err="1"/>
              <a:t>Capgemini</a:t>
            </a:r>
            <a:r>
              <a:rPr lang="fr-FR" dirty="0"/>
              <a:t> </a:t>
            </a:r>
          </a:p>
          <a:p>
            <a:r>
              <a:rPr lang="fr-FR" dirty="0"/>
              <a:t>Nombre de salarie : 200 000 collaborateurs (44 pays)</a:t>
            </a:r>
          </a:p>
          <a:p>
            <a:r>
              <a:rPr lang="fr-FR" dirty="0"/>
              <a:t>Chiffre d’affaire : 300 millions € (2017)                                           </a:t>
            </a:r>
          </a:p>
          <a:p>
            <a:r>
              <a:rPr lang="fr-FR" dirty="0"/>
              <a:t>Activité : Prestataire informatique                                                                    </a:t>
            </a:r>
          </a:p>
          <a:p>
            <a:endParaRPr lang="fr-FR" dirty="0"/>
          </a:p>
        </p:txBody>
      </p:sp>
      <p:pic>
        <p:nvPicPr>
          <p:cNvPr id="4" name="Picture 2" descr="RÃ©sultat de recherche d'images pour &quot;capgemini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964" y="3362036"/>
            <a:ext cx="3989315" cy="161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44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associÃ©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246" y="1439861"/>
            <a:ext cx="5850371" cy="4121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16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Situation du projet 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376218" y="3214254"/>
            <a:ext cx="2512291" cy="1228438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fr-F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DANONE UP</a:t>
            </a: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Flèche droite 5"/>
          <p:cNvSpPr/>
          <p:nvPr/>
        </p:nvSpPr>
        <p:spPr>
          <a:xfrm>
            <a:off x="4895273" y="3214254"/>
            <a:ext cx="2512291" cy="134851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895273" y="3565343"/>
            <a:ext cx="1699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Parc informatique</a:t>
            </a:r>
            <a:endParaRPr lang="fr-FR" dirty="0"/>
          </a:p>
        </p:txBody>
      </p:sp>
      <p:sp>
        <p:nvSpPr>
          <p:cNvPr id="8" name="Flèche droite 7"/>
          <p:cNvSpPr/>
          <p:nvPr/>
        </p:nvSpPr>
        <p:spPr>
          <a:xfrm>
            <a:off x="8278092" y="3280873"/>
            <a:ext cx="2438399" cy="128189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8414328" y="3730218"/>
            <a:ext cx="1921163" cy="383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GLPI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588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1982" y="2992459"/>
            <a:ext cx="10820400" cy="12376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895097" y="3380462"/>
            <a:ext cx="10178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Rationaliser et automatiser la gestion du parc informatique </a:t>
            </a:r>
            <a:endParaRPr lang="fr-FR" sz="2400" dirty="0"/>
          </a:p>
        </p:txBody>
      </p:sp>
      <p:sp>
        <p:nvSpPr>
          <p:cNvPr id="7" name="Rectangle 6"/>
          <p:cNvSpPr/>
          <p:nvPr/>
        </p:nvSpPr>
        <p:spPr>
          <a:xfrm>
            <a:off x="6699220" y="639740"/>
            <a:ext cx="53928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dirty="0"/>
              <a:t>OBJECTIF DU PROJET </a:t>
            </a:r>
          </a:p>
        </p:txBody>
      </p:sp>
    </p:spTree>
    <p:extLst>
      <p:ext uri="{BB962C8B-B14F-4D97-AF65-F5344CB8AC3E}">
        <p14:creationId xmlns:p14="http://schemas.microsoft.com/office/powerpoint/2010/main" val="2351366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Ã©sultat de recherche d'images pour &quot;de confidentialit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168" y="1364491"/>
            <a:ext cx="5541105" cy="391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41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MOYENS </a:t>
            </a:r>
            <a:r>
              <a:rPr lang="fr-FR" dirty="0" smtClean="0"/>
              <a:t>HUMAINS 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95" y="1944543"/>
            <a:ext cx="3825487" cy="27949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8" descr="Image associÃ©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037" y="2057401"/>
            <a:ext cx="4181047" cy="2551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Rectangle 5"/>
          <p:cNvSpPr/>
          <p:nvPr/>
        </p:nvSpPr>
        <p:spPr>
          <a:xfrm>
            <a:off x="792695" y="4739491"/>
            <a:ext cx="426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INSTALLATION DU </a:t>
            </a:r>
            <a:r>
              <a:rPr lang="fr-FR" dirty="0" smtClean="0"/>
              <a:t>LOGICIEL GLPI ET FUSION INVENTORY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6606037" y="4609638"/>
            <a:ext cx="4599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METTRE EN PLACE LE LOGICIEL DE HELPDESK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111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Moyens LOGICIEL </a:t>
            </a:r>
          </a:p>
        </p:txBody>
      </p:sp>
      <p:pic>
        <p:nvPicPr>
          <p:cNvPr id="2054" name="Picture 6" descr="Image associÃ©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07" y="1925277"/>
            <a:ext cx="3807690" cy="380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Ã©sultat de recherche d'images pour &quot;fusion inventory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357" y="2698317"/>
            <a:ext cx="6032831" cy="226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20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13682" y="999897"/>
            <a:ext cx="43685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/>
              <a:t>MOYENS TECHNIQUE </a:t>
            </a:r>
          </a:p>
        </p:txBody>
      </p:sp>
      <p:pic>
        <p:nvPicPr>
          <p:cNvPr id="5" name="Picture 8" descr="RÃ©sultat de recherche d'images pour &quot;ordinateur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966" y="2076670"/>
            <a:ext cx="4779337" cy="3581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26439" y="3682704"/>
            <a:ext cx="21162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1 to de Stockage</a:t>
            </a:r>
          </a:p>
        </p:txBody>
      </p:sp>
      <p:sp>
        <p:nvSpPr>
          <p:cNvPr id="7" name="Rectangle 6"/>
          <p:cNvSpPr/>
          <p:nvPr/>
        </p:nvSpPr>
        <p:spPr>
          <a:xfrm>
            <a:off x="8609468" y="3604552"/>
            <a:ext cx="245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Mémoire Vive 4 GO </a:t>
            </a:r>
          </a:p>
        </p:txBody>
      </p:sp>
      <p:sp>
        <p:nvSpPr>
          <p:cNvPr id="8" name="Rectangle 7"/>
          <p:cNvSpPr/>
          <p:nvPr/>
        </p:nvSpPr>
        <p:spPr>
          <a:xfrm>
            <a:off x="5083123" y="5780736"/>
            <a:ext cx="1619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Processeur i5</a:t>
            </a:r>
          </a:p>
        </p:txBody>
      </p:sp>
    </p:spTree>
    <p:extLst>
      <p:ext uri="{BB962C8B-B14F-4D97-AF65-F5344CB8AC3E}">
        <p14:creationId xmlns:p14="http://schemas.microsoft.com/office/powerpoint/2010/main" val="223718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18245" t="19918" r="19807" b="8640"/>
          <a:stretch/>
        </p:blipFill>
        <p:spPr>
          <a:xfrm>
            <a:off x="2926079" y="1001081"/>
            <a:ext cx="8499108" cy="551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6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611845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DIAGRAMME DE GANTT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832" t="23508" r="22985" b="21508"/>
          <a:stretch/>
        </p:blipFill>
        <p:spPr>
          <a:xfrm>
            <a:off x="2573446" y="1463040"/>
            <a:ext cx="7672530" cy="502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3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RETOUR SUR EXPERIENCE </a:t>
            </a:r>
          </a:p>
        </p:txBody>
      </p:sp>
      <p:pic>
        <p:nvPicPr>
          <p:cNvPr id="4" name="Picture 12" descr="RÃ©sultat de recherche d'images pour &quot;virtualisation 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612" y="1981488"/>
            <a:ext cx="6528955" cy="402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02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TECHNOLOGIES UTILISEES </a:t>
            </a:r>
          </a:p>
        </p:txBody>
      </p:sp>
      <p:pic>
        <p:nvPicPr>
          <p:cNvPr id="4" name="Espace réservé du contenu 3" descr="Image associÃ©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9308"/>
            <a:ext cx="4599709" cy="2900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RÃ©sultat de recherche d'images pour &quot;gantt project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844" y="2902526"/>
            <a:ext cx="23907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Ã©sultat de recherche d'images pour &quot;WINDOWS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274" y="2724725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63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SOURCES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>
                <a:hlinkClick r:id="rId2"/>
              </a:rPr>
              <a:t>https://glpi-project.org/fr</a:t>
            </a:r>
            <a:r>
              <a:rPr lang="fr-FR" sz="1800" dirty="0" smtClean="0">
                <a:hlinkClick r:id="rId2"/>
              </a:rPr>
              <a:t>/</a:t>
            </a:r>
            <a:endParaRPr lang="fr-FR" sz="1800" dirty="0" smtClean="0"/>
          </a:p>
          <a:p>
            <a:r>
              <a:rPr lang="fr-FR" sz="1800" dirty="0">
                <a:hlinkClick r:id="rId3"/>
              </a:rPr>
              <a:t>https://</a:t>
            </a:r>
            <a:r>
              <a:rPr lang="fr-FR" sz="1800" dirty="0" smtClean="0">
                <a:hlinkClick r:id="rId3"/>
              </a:rPr>
              <a:t>fr.wikipedia.org/wiki/Gestion_libre_de_parc_informatique</a:t>
            </a:r>
            <a:endParaRPr lang="fr-FR" sz="1800" dirty="0" smtClean="0"/>
          </a:p>
          <a:p>
            <a:r>
              <a:rPr lang="fr-FR" sz="1800" dirty="0">
                <a:hlinkClick r:id="rId4"/>
              </a:rPr>
              <a:t>https://</a:t>
            </a:r>
            <a:r>
              <a:rPr lang="fr-FR" sz="1800" dirty="0" smtClean="0">
                <a:hlinkClick r:id="rId4"/>
              </a:rPr>
              <a:t>www.supinfo.com/articles/single/6470-glpi</a:t>
            </a:r>
            <a:endParaRPr lang="fr-FR" sz="1800" dirty="0" smtClean="0"/>
          </a:p>
          <a:p>
            <a:r>
              <a:rPr lang="fr-FR" sz="1800" dirty="0">
                <a:hlinkClick r:id="rId5"/>
              </a:rPr>
              <a:t>https://openclassrooms.com/fr/courses/1730516-gerez-votre-parc-informatique-avec-glpi</a:t>
            </a:r>
            <a:endParaRPr lang="fr-FR" sz="1800" dirty="0" smtClean="0"/>
          </a:p>
          <a:p>
            <a:r>
              <a:rPr lang="fr-FR" sz="1800" dirty="0">
                <a:hlinkClick r:id="rId6"/>
              </a:rPr>
              <a:t>https://</a:t>
            </a:r>
            <a:r>
              <a:rPr lang="fr-FR" sz="1800" dirty="0" smtClean="0">
                <a:hlinkClick r:id="rId6"/>
              </a:rPr>
              <a:t>www.pack-logiciels-libres.fr/spip.php?logiciel50</a:t>
            </a:r>
            <a:endParaRPr lang="fr-FR" sz="1800" dirty="0" smtClean="0"/>
          </a:p>
          <a:p>
            <a:r>
              <a:rPr lang="fr-FR" sz="1800" dirty="0">
                <a:hlinkClick r:id="rId7"/>
              </a:rPr>
              <a:t>https://</a:t>
            </a:r>
            <a:r>
              <a:rPr lang="fr-FR" sz="1800" dirty="0" smtClean="0">
                <a:hlinkClick r:id="rId7"/>
              </a:rPr>
              <a:t>www.commentcamarche.net/download/telecharger-34055164-glpi</a:t>
            </a:r>
            <a:endParaRPr lang="fr-FR" sz="1800" dirty="0" smtClean="0"/>
          </a:p>
          <a:p>
            <a:r>
              <a:rPr lang="fr-FR" sz="1800" dirty="0">
                <a:hlinkClick r:id="rId8"/>
              </a:rPr>
              <a:t>https://</a:t>
            </a:r>
            <a:r>
              <a:rPr lang="fr-FR" sz="1800" dirty="0" smtClean="0">
                <a:hlinkClick r:id="rId8"/>
              </a:rPr>
              <a:t>www.youtube.com/watch?v=6VsF_mXYBg8</a:t>
            </a:r>
            <a:endParaRPr lang="fr-FR" sz="1800" dirty="0" smtClean="0"/>
          </a:p>
          <a:p>
            <a:r>
              <a:rPr lang="fr-FR" sz="1800" dirty="0" smtClean="0">
                <a:hlinkClick r:id="rId9"/>
              </a:rPr>
              <a:t>Http</a:t>
            </a:r>
            <a:r>
              <a:rPr lang="fr-FR" sz="1800" dirty="0">
                <a:hlinkClick r:id="rId9"/>
              </a:rPr>
              <a:t>://www.teclib-edition.com/fr/produits-teclib/logiciel-glpi-network-itsm</a:t>
            </a:r>
            <a:r>
              <a:rPr lang="fr-FR" sz="1800" dirty="0" smtClean="0">
                <a:hlinkClick r:id="rId9"/>
              </a:rPr>
              <a:t>/</a:t>
            </a:r>
            <a:endParaRPr lang="fr-FR" sz="1800" dirty="0" smtClean="0"/>
          </a:p>
          <a:p>
            <a:r>
              <a:rPr lang="fr-FR" sz="1800" dirty="0">
                <a:hlinkClick r:id="rId10"/>
              </a:rPr>
              <a:t>http://www.teclib-edition.com/fr/teclib-nouveau-berceau-glpi</a:t>
            </a:r>
            <a:r>
              <a:rPr lang="fr-FR" sz="1800" dirty="0" smtClean="0">
                <a:hlinkClick r:id="rId10"/>
              </a:rPr>
              <a:t>/</a:t>
            </a:r>
            <a:endParaRPr lang="fr-FR" sz="1800" dirty="0" smtClean="0"/>
          </a:p>
          <a:p>
            <a:r>
              <a:rPr lang="fr-FR" sz="1800" dirty="0">
                <a:hlinkClick r:id="rId11"/>
              </a:rPr>
              <a:t>https://www.clubic.com/telecharger-fiche430637-glpi.html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48646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685800" y="1588656"/>
            <a:ext cx="10820400" cy="4630030"/>
          </a:xfrm>
        </p:spPr>
        <p:txBody>
          <a:bodyPr>
            <a:normAutofit/>
          </a:bodyPr>
          <a:lstStyle/>
          <a:p>
            <a:r>
              <a:rPr lang="fr-FR" sz="1800" dirty="0">
                <a:hlinkClick r:id="rId2"/>
              </a:rPr>
              <a:t>https://</a:t>
            </a:r>
            <a:r>
              <a:rPr lang="fr-FR" sz="1800" dirty="0" smtClean="0">
                <a:hlinkClick r:id="rId2"/>
              </a:rPr>
              <a:t>openclassrooms.com/fr/courses/1730516-gerez-votre-parc-informatique-avec-glpi/5993301-decouvrez-la-gestion-de-parc-avec-glpi</a:t>
            </a:r>
            <a:endParaRPr lang="fr-FR" sz="1800" dirty="0" smtClean="0"/>
          </a:p>
          <a:p>
            <a:r>
              <a:rPr lang="fr-FR" sz="1800" dirty="0">
                <a:hlinkClick r:id="rId3"/>
              </a:rPr>
              <a:t>http://blogglpi.infotel.com</a:t>
            </a:r>
            <a:r>
              <a:rPr lang="fr-FR" sz="1800" dirty="0" smtClean="0">
                <a:hlinkClick r:id="rId3"/>
              </a:rPr>
              <a:t>/</a:t>
            </a:r>
            <a:endParaRPr lang="fr-FR" sz="1800" dirty="0" smtClean="0"/>
          </a:p>
          <a:p>
            <a:r>
              <a:rPr lang="fr-FR" sz="1800" dirty="0">
                <a:hlinkClick r:id="rId4"/>
              </a:rPr>
              <a:t>https://</a:t>
            </a:r>
            <a:r>
              <a:rPr lang="fr-FR" sz="1800" dirty="0" smtClean="0">
                <a:hlinkClick r:id="rId4"/>
              </a:rPr>
              <a:t>framalibre.org/content/glpi</a:t>
            </a:r>
            <a:endParaRPr lang="fr-FR" sz="1800" dirty="0" smtClean="0"/>
          </a:p>
          <a:p>
            <a:r>
              <a:rPr lang="fr-FR" sz="1800" dirty="0">
                <a:hlinkClick r:id="rId5"/>
              </a:rPr>
              <a:t>https://</a:t>
            </a:r>
            <a:r>
              <a:rPr lang="fr-FR" sz="1800" dirty="0" smtClean="0">
                <a:hlinkClick r:id="rId5"/>
              </a:rPr>
              <a:t>doc.ubuntu-fr.org/glpi</a:t>
            </a:r>
            <a:endParaRPr lang="fr-FR" sz="1800" dirty="0" smtClean="0"/>
          </a:p>
          <a:p>
            <a:r>
              <a:rPr lang="fr-FR" sz="1800" dirty="0">
                <a:hlinkClick r:id="rId6"/>
              </a:rPr>
              <a:t>https://adte.ca/glpi</a:t>
            </a:r>
            <a:r>
              <a:rPr lang="fr-FR" sz="1800" dirty="0" smtClean="0">
                <a:hlinkClick r:id="rId6"/>
              </a:rPr>
              <a:t>/</a:t>
            </a:r>
            <a:endParaRPr lang="fr-FR" sz="1800" dirty="0" smtClean="0"/>
          </a:p>
          <a:p>
            <a:r>
              <a:rPr lang="fr-FR" sz="1800" dirty="0">
                <a:hlinkClick r:id="rId7"/>
              </a:rPr>
              <a:t>https://</a:t>
            </a:r>
            <a:r>
              <a:rPr lang="fr-FR" sz="1800" dirty="0" smtClean="0">
                <a:hlinkClick r:id="rId7"/>
              </a:rPr>
              <a:t>www.pulsar-informatique.com/actus-blog/entry/inventaire-automatise-de-parc-informatique-avec-glpi</a:t>
            </a:r>
            <a:endParaRPr lang="fr-FR" sz="1800" dirty="0" smtClean="0"/>
          </a:p>
          <a:p>
            <a:r>
              <a:rPr lang="fr-FR" sz="1800" dirty="0">
                <a:hlinkClick r:id="rId8"/>
              </a:rPr>
              <a:t>https://</a:t>
            </a:r>
            <a:r>
              <a:rPr lang="fr-FR" sz="1800" dirty="0" smtClean="0">
                <a:hlinkClick r:id="rId8"/>
              </a:rPr>
              <a:t>www.atrium-paca.fr/web/professeurs/glpi</a:t>
            </a:r>
            <a:endParaRPr lang="fr-FR" sz="1800" dirty="0" smtClean="0"/>
          </a:p>
          <a:p>
            <a:r>
              <a:rPr lang="fr-FR" sz="1800" dirty="0">
                <a:hlinkClick r:id="rId9"/>
              </a:rPr>
              <a:t>https://</a:t>
            </a:r>
            <a:r>
              <a:rPr lang="fr-FR" sz="1800" dirty="0" smtClean="0">
                <a:hlinkClick r:id="rId9"/>
              </a:rPr>
              <a:t>www.plb.fr/formation/windows/formation-glpi,29-661481.php</a:t>
            </a:r>
            <a:endParaRPr lang="fr-FR" sz="1800" dirty="0" smtClean="0"/>
          </a:p>
          <a:p>
            <a:r>
              <a:rPr lang="fr-FR" sz="1800" dirty="0">
                <a:hlinkClick r:id="rId10"/>
              </a:rPr>
              <a:t>https://www.ocsinventory-ng.org/fr/fonctionnalites-glpi</a:t>
            </a:r>
            <a:r>
              <a:rPr lang="fr-FR" sz="1800" dirty="0" smtClean="0">
                <a:hlinkClick r:id="rId10"/>
              </a:rPr>
              <a:t>/</a:t>
            </a:r>
            <a:endParaRPr lang="fr-FR" sz="1800" dirty="0" smtClean="0"/>
          </a:p>
          <a:p>
            <a:r>
              <a:rPr lang="fr-FR" sz="1800">
                <a:hlinkClick r:id="rId11"/>
              </a:rPr>
              <a:t>https://comptoir-du-libre.org/fr/softwares/95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419571022"/>
      </p:ext>
    </p:extLst>
  </p:cSld>
  <p:clrMapOvr>
    <a:masterClrMapping/>
  </p:clrMapOvr>
</p:sld>
</file>

<file path=ppt/theme/theme1.xml><?xml version="1.0" encoding="utf-8"?>
<a:theme xmlns:a="http://schemas.openxmlformats.org/drawingml/2006/main" name="Traînée de condensatio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TM04033937[[fn=Traînée de condensation]]</Template>
  <TotalTime>350</TotalTime>
  <Words>332</Words>
  <Application>Microsoft Office PowerPoint</Application>
  <PresentationFormat>Grand écran</PresentationFormat>
  <Paragraphs>93</Paragraphs>
  <Slides>32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Century Gothic</vt:lpstr>
      <vt:lpstr>Traînée de condensation</vt:lpstr>
      <vt:lpstr>                 GLPI</vt:lpstr>
      <vt:lpstr>Présentation du sujet </vt:lpstr>
      <vt:lpstr>DEFINITION</vt:lpstr>
      <vt:lpstr>Caractéristiques  </vt:lpstr>
      <vt:lpstr>TRAVAUX PRATIQUES </vt:lpstr>
      <vt:lpstr>CREATION D’un ticket d’incident</vt:lpstr>
      <vt:lpstr>Résolution</vt:lpstr>
      <vt:lpstr>Inventaire parc informatique </vt:lpstr>
      <vt:lpstr>CREATION D’un ticket d’incident</vt:lpstr>
      <vt:lpstr>Résolution</vt:lpstr>
      <vt:lpstr>Inventaire parc informatique </vt:lpstr>
      <vt:lpstr>SMTP (Connecteur de mail)</vt:lpstr>
      <vt:lpstr>Présentation PowerPoint</vt:lpstr>
      <vt:lpstr>LDAP</vt:lpstr>
      <vt:lpstr>Présentation PowerPoint</vt:lpstr>
      <vt:lpstr>Présentation PowerPoint</vt:lpstr>
      <vt:lpstr>SOMMAIRE</vt:lpstr>
      <vt:lpstr>INFORMATIONS SUR LE CLIENT </vt:lpstr>
      <vt:lpstr>PRESTATAIRE </vt:lpstr>
      <vt:lpstr>Présentation PowerPoint</vt:lpstr>
      <vt:lpstr>Situation du projet </vt:lpstr>
      <vt:lpstr>Présentation PowerPoint</vt:lpstr>
      <vt:lpstr>Présentation PowerPoint</vt:lpstr>
      <vt:lpstr>MOYENS HUMAINS </vt:lpstr>
      <vt:lpstr>Moyens LOGICIEL </vt:lpstr>
      <vt:lpstr>Présentation PowerPoint</vt:lpstr>
      <vt:lpstr>Présentation PowerPoint</vt:lpstr>
      <vt:lpstr>DIAGRAMME DE GANTT</vt:lpstr>
      <vt:lpstr>RETOUR SUR EXPERIENCE </vt:lpstr>
      <vt:lpstr>TECHNOLOGIES UTILISEES </vt:lpstr>
      <vt:lpstr>SOURCES 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GLPI</dc:title>
  <dc:creator>Raph</dc:creator>
  <cp:lastModifiedBy>Raph</cp:lastModifiedBy>
  <cp:revision>26</cp:revision>
  <dcterms:created xsi:type="dcterms:W3CDTF">2019-03-14T08:57:08Z</dcterms:created>
  <dcterms:modified xsi:type="dcterms:W3CDTF">2019-05-16T12:21:30Z</dcterms:modified>
</cp:coreProperties>
</file>